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2"/>
    <p:sldMasterId id="2147483699" r:id="rId3"/>
    <p:sldMasterId id="2147483711" r:id="rId4"/>
  </p:sldMasterIdLst>
  <p:notesMasterIdLst>
    <p:notesMasterId r:id="rId18"/>
  </p:notesMasterIdLst>
  <p:sldIdLst>
    <p:sldId id="256" r:id="rId5"/>
    <p:sldId id="266" r:id="rId6"/>
    <p:sldId id="262" r:id="rId7"/>
    <p:sldId id="257" r:id="rId8"/>
    <p:sldId id="259" r:id="rId9"/>
    <p:sldId id="261" r:id="rId10"/>
    <p:sldId id="260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0099FF"/>
    <a:srgbClr val="00CC99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836" autoAdjust="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/>
            </a:lvl1pPr>
          </a:lstStyle>
          <a:p>
            <a:fld id="{541191D7-EAA8-4D00-8B90-2FC6F2F344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725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0F11A-810D-459E-AB6B-3D5469F043E0}" type="slidenum">
              <a:rPr lang="en-US"/>
              <a:pPr/>
              <a:t>1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88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4E6FDD-33F0-4D7A-8BA8-457B277DCF4B}" type="slidenum">
              <a:rPr lang="en-US"/>
              <a:pPr/>
              <a:t>3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17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2317C3-CFB6-4C4C-AAA2-62CF3E19D61A}" type="slidenum">
              <a:rPr lang="en-US"/>
              <a:pPr/>
              <a:t>4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08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19074D-E8FC-444D-B78B-59016E275218}" type="slidenum">
              <a:rPr lang="en-US"/>
              <a:pPr/>
              <a:t>5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5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0B29D4-ACEC-42B5-B48B-E0618C0C7367}" type="slidenum">
              <a:rPr lang="en-US"/>
              <a:pPr/>
              <a:t>6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08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1A505E-4451-4325-B945-572FC84C14D7}" type="slidenum">
              <a:rPr lang="en-US"/>
              <a:pPr/>
              <a:t>7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55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8229600" cy="1143000"/>
          </a:xfrm>
        </p:spPr>
        <p:txBody>
          <a:bodyPr/>
          <a:lstStyle>
            <a:lvl1pPr algn="r"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1575" y="2819400"/>
            <a:ext cx="5051425" cy="12954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400800"/>
            <a:ext cx="19050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505200" y="6400800"/>
            <a:ext cx="28956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400800"/>
            <a:ext cx="19050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80B0D17D-2647-4266-9487-0CA541A3FA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8B10A-B675-4087-9034-9B2183FA19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28508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304800"/>
            <a:ext cx="1752600" cy="5662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04800"/>
            <a:ext cx="5105400" cy="5662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D3488-233A-4527-AB2B-86B08BC2E4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54234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7010400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395413"/>
            <a:ext cx="70104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05000" y="6400800"/>
            <a:ext cx="1371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6413" y="6400800"/>
            <a:ext cx="20843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1400" y="6400800"/>
            <a:ext cx="1371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3F9DD91-C94B-4410-B8E2-C31341F4D5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99334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449" y="4406900"/>
            <a:ext cx="6799263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5449" y="2906713"/>
            <a:ext cx="6799263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05000" y="6400800"/>
            <a:ext cx="1371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6413" y="6400800"/>
            <a:ext cx="20843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1400" y="6400800"/>
            <a:ext cx="1371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99CDFB7-BA1E-400C-A6DB-42D5818B1D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47004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7010400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395413"/>
            <a:ext cx="3429000" cy="4572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395413"/>
            <a:ext cx="3429000" cy="4572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05000" y="6400800"/>
            <a:ext cx="1371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16413" y="6400800"/>
            <a:ext cx="20843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91400" y="6400800"/>
            <a:ext cx="1371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971D494-68BC-407F-AF65-AB0F97113B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781815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24" y="274638"/>
            <a:ext cx="7229475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7324" y="1535113"/>
            <a:ext cx="345757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7324" y="2174875"/>
            <a:ext cx="346710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4925" y="1535113"/>
            <a:ext cx="35718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4925" y="2174875"/>
            <a:ext cx="35718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905000" y="6400800"/>
            <a:ext cx="1371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16413" y="6400800"/>
            <a:ext cx="20843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91400" y="6400800"/>
            <a:ext cx="1371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A3E3192-E4CE-48D6-A6F2-6D2A272381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81955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7010400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905000" y="6400800"/>
            <a:ext cx="1371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413" y="6400800"/>
            <a:ext cx="20843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91400" y="6400800"/>
            <a:ext cx="1371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CD38FEF-6213-4598-919E-2C5D33C169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07453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905000" y="6400800"/>
            <a:ext cx="1371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16413" y="6400800"/>
            <a:ext cx="20843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91400" y="6400800"/>
            <a:ext cx="1371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3A107C3-E985-4DC2-8886-570CDD1DCD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6073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273050"/>
            <a:ext cx="403859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6375" y="1444625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05000" y="6400800"/>
            <a:ext cx="1371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16413" y="6400800"/>
            <a:ext cx="20843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91400" y="6400800"/>
            <a:ext cx="1371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487DE84-1273-4261-A7F9-101789AABE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98251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641826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7" y="612775"/>
            <a:ext cx="6408737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418262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05000" y="6400800"/>
            <a:ext cx="1371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16413" y="6400800"/>
            <a:ext cx="20843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91400" y="6400800"/>
            <a:ext cx="1371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84E99E-F311-4DF1-948C-EE093CE6CF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65862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9DD91-C94B-4410-B8E2-C31341F4D5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1002"/>
      </p:ext>
    </p:extLst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7010400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1395413"/>
            <a:ext cx="7010400" cy="4572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05000" y="6400800"/>
            <a:ext cx="1371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6413" y="6400800"/>
            <a:ext cx="20843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1400" y="6400800"/>
            <a:ext cx="1371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7A8B10A-B675-4087-9034-9B2183FA19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04540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304800"/>
            <a:ext cx="1752600" cy="566261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04800"/>
            <a:ext cx="5105400" cy="5662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05000" y="6400800"/>
            <a:ext cx="1371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6413" y="6400800"/>
            <a:ext cx="20843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1400" y="6400800"/>
            <a:ext cx="1371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4BD3488-233A-4527-AB2B-86B08BC2E4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08710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7010400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395413"/>
            <a:ext cx="70104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05000" y="6400800"/>
            <a:ext cx="1371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6413" y="6400800"/>
            <a:ext cx="20843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1400" y="6400800"/>
            <a:ext cx="1371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3F9DD91-C94B-4410-B8E2-C31341F4D5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49936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449" y="4406900"/>
            <a:ext cx="6799263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5449" y="2906713"/>
            <a:ext cx="6799263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05000" y="6400800"/>
            <a:ext cx="1371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6413" y="6400800"/>
            <a:ext cx="20843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1400" y="6400800"/>
            <a:ext cx="1371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99CDFB7-BA1E-400C-A6DB-42D5818B1D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50487"/>
      </p:ext>
    </p:extLst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7010400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395413"/>
            <a:ext cx="3429000" cy="4572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395413"/>
            <a:ext cx="3429000" cy="4572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05000" y="6400800"/>
            <a:ext cx="1371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16413" y="6400800"/>
            <a:ext cx="20843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91400" y="6400800"/>
            <a:ext cx="1371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971D494-68BC-407F-AF65-AB0F97113B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51177"/>
      </p:ext>
    </p:extLst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24" y="274638"/>
            <a:ext cx="7229475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7324" y="1535113"/>
            <a:ext cx="345757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7324" y="2174875"/>
            <a:ext cx="346710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4925" y="1535113"/>
            <a:ext cx="35718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4925" y="2174875"/>
            <a:ext cx="35718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905000" y="6400800"/>
            <a:ext cx="1371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16413" y="6400800"/>
            <a:ext cx="20843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91400" y="6400800"/>
            <a:ext cx="1371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A3E3192-E4CE-48D6-A6F2-6D2A272381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51259"/>
      </p:ext>
    </p:extLst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7010400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905000" y="6400800"/>
            <a:ext cx="1371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16413" y="6400800"/>
            <a:ext cx="20843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91400" y="6400800"/>
            <a:ext cx="1371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CD38FEF-6213-4598-919E-2C5D33C169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14558"/>
      </p:ext>
    </p:extLst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905000" y="6400800"/>
            <a:ext cx="1371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16413" y="6400800"/>
            <a:ext cx="20843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91400" y="6400800"/>
            <a:ext cx="1371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3A107C3-E985-4DC2-8886-570CDD1DCD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5782"/>
      </p:ext>
    </p:extLst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273050"/>
            <a:ext cx="403859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6375" y="1444625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05000" y="6400800"/>
            <a:ext cx="1371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16413" y="6400800"/>
            <a:ext cx="20843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91400" y="6400800"/>
            <a:ext cx="1371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487DE84-1273-4261-A7F9-101789AABE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7273"/>
      </p:ext>
    </p:extLst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641826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7" y="612775"/>
            <a:ext cx="6408737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418262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905000" y="6400800"/>
            <a:ext cx="1371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16413" y="6400800"/>
            <a:ext cx="20843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91400" y="6400800"/>
            <a:ext cx="1371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84E99E-F311-4DF1-948C-EE093CE6CF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40846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449" y="4406900"/>
            <a:ext cx="679926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5449" y="2906713"/>
            <a:ext cx="6799263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CDFB7-BA1E-400C-A6DB-42D5818B1D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09286"/>
      </p:ext>
    </p:extLst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7010400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1395413"/>
            <a:ext cx="7010400" cy="4572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05000" y="6400800"/>
            <a:ext cx="1371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6413" y="6400800"/>
            <a:ext cx="20843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1400" y="6400800"/>
            <a:ext cx="1371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7A8B10A-B675-4087-9034-9B2183FA19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20004"/>
      </p:ext>
    </p:extLst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304800"/>
            <a:ext cx="1752600" cy="5662613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04800"/>
            <a:ext cx="5105400" cy="56626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05000" y="6400800"/>
            <a:ext cx="1371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6413" y="6400800"/>
            <a:ext cx="208438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1400" y="6400800"/>
            <a:ext cx="1371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4BD3488-233A-4527-AB2B-86B08BC2E4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97908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0" y="1395413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1D494-68BC-407F-AF65-AB0F97113B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46766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24" y="274638"/>
            <a:ext cx="722947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7324" y="1535113"/>
            <a:ext cx="34575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7324" y="2174875"/>
            <a:ext cx="34671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4925" y="1535113"/>
            <a:ext cx="35718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4925" y="2174875"/>
            <a:ext cx="35718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E3192-E4CE-48D6-A6F2-6D2A272381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59336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38FEF-6213-4598-919E-2C5D33C169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75712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107C3-E985-4DC2-8886-570CDD1DCD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71720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273050"/>
            <a:ext cx="403859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6375" y="144462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7DE84-1273-4261-A7F9-101789AABE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97934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641826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7" y="612775"/>
            <a:ext cx="640873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418262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84E99E-F311-4DF1-948C-EE093CE6CF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21146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04800"/>
            <a:ext cx="7010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395413"/>
            <a:ext cx="7010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400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6413" y="6400800"/>
            <a:ext cx="2084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4008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2"/>
                </a:solidFill>
                <a:latin typeface="+mn-lt"/>
              </a:defRPr>
            </a:lvl1pPr>
          </a:lstStyle>
          <a:p>
            <a:fld id="{DD1F01D4-9524-4813-B564-656FF752D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200" i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uestionShape"/>
          <p:cNvSpPr/>
          <p:nvPr userDrawn="1"/>
        </p:nvSpPr>
        <p:spPr bwMode="auto">
          <a:xfrm>
            <a:off x="508000" y="825499"/>
            <a:ext cx="83820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l" eaLnBrk="1" hangingPunct="1">
              <a:spcBef>
                <a:spcPct val="0"/>
              </a:spcBef>
            </a:pPr>
            <a:r>
              <a:rPr lang="en-US" sz="3000" b="1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3000" b="1" smtClean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AShape"/>
          <p:cNvSpPr/>
          <p:nvPr userDrawn="1"/>
        </p:nvSpPr>
        <p:spPr bwMode="auto">
          <a:xfrm>
            <a:off x="889000" y="2540000"/>
            <a:ext cx="8001000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algn="l" eaLnBrk="1" hangingPunct="1">
              <a:spcBef>
                <a:spcPct val="50000"/>
              </a:spcBef>
              <a:buFontTx/>
              <a:buNone/>
            </a:pPr>
            <a:r>
              <a:rPr lang="en-US" sz="2200" smtClean="0">
                <a:solidFill>
                  <a:schemeClr val="tx2"/>
                </a:solidFill>
                <a:latin typeface="+mn-lt"/>
              </a:rPr>
              <a:t>A.) Response A</a:t>
            </a:r>
            <a:endParaRPr lang="en-US" sz="220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BShape"/>
          <p:cNvSpPr/>
          <p:nvPr userDrawn="1"/>
        </p:nvSpPr>
        <p:spPr bwMode="auto">
          <a:xfrm>
            <a:off x="889000" y="3302000"/>
            <a:ext cx="8001000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algn="l" eaLnBrk="1" hangingPunct="1">
              <a:spcBef>
                <a:spcPct val="50000"/>
              </a:spcBef>
              <a:buFontTx/>
              <a:buNone/>
            </a:pPr>
            <a:r>
              <a:rPr lang="en-US" sz="2200" smtClean="0">
                <a:solidFill>
                  <a:schemeClr val="tx2"/>
                </a:solidFill>
                <a:latin typeface="+mn-lt"/>
              </a:rPr>
              <a:t>B.) Response B</a:t>
            </a:r>
            <a:endParaRPr lang="en-US" sz="220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CShape"/>
          <p:cNvSpPr/>
          <p:nvPr userDrawn="1"/>
        </p:nvSpPr>
        <p:spPr bwMode="auto">
          <a:xfrm>
            <a:off x="889000" y="4064000"/>
            <a:ext cx="8001000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algn="l" eaLnBrk="1" hangingPunct="1">
              <a:spcBef>
                <a:spcPct val="50000"/>
              </a:spcBef>
              <a:buFontTx/>
              <a:buNone/>
            </a:pPr>
            <a:r>
              <a:rPr lang="en-US" sz="2200" smtClean="0">
                <a:solidFill>
                  <a:schemeClr val="tx2"/>
                </a:solidFill>
                <a:latin typeface="+mn-lt"/>
              </a:rPr>
              <a:t>C.) Response C</a:t>
            </a:r>
            <a:endParaRPr lang="en-US" sz="220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DShape"/>
          <p:cNvSpPr/>
          <p:nvPr userDrawn="1"/>
        </p:nvSpPr>
        <p:spPr bwMode="auto">
          <a:xfrm>
            <a:off x="889000" y="4826000"/>
            <a:ext cx="8001000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algn="l" eaLnBrk="1" hangingPunct="1">
              <a:spcBef>
                <a:spcPct val="50000"/>
              </a:spcBef>
              <a:buFontTx/>
              <a:buNone/>
            </a:pPr>
            <a:r>
              <a:rPr lang="en-US" sz="2200" smtClean="0">
                <a:solidFill>
                  <a:schemeClr val="tx2"/>
                </a:solidFill>
                <a:latin typeface="+mn-lt"/>
              </a:rPr>
              <a:t>D.) Response D</a:t>
            </a:r>
            <a:endParaRPr lang="en-US" sz="220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EShape"/>
          <p:cNvSpPr/>
          <p:nvPr userDrawn="1"/>
        </p:nvSpPr>
        <p:spPr bwMode="auto">
          <a:xfrm>
            <a:off x="889000" y="5588000"/>
            <a:ext cx="8001000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algn="l" eaLnBrk="1" hangingPunct="1">
              <a:spcBef>
                <a:spcPct val="50000"/>
              </a:spcBef>
              <a:buFontTx/>
              <a:buNone/>
            </a:pPr>
            <a:r>
              <a:rPr lang="en-US" sz="2200" smtClean="0">
                <a:solidFill>
                  <a:schemeClr val="tx2"/>
                </a:solidFill>
                <a:latin typeface="+mn-lt"/>
              </a:rPr>
              <a:t>E.) Response E</a:t>
            </a:r>
            <a:endParaRPr lang="en-US" sz="220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Percent"/>
          <p:cNvSpPr/>
          <p:nvPr userDrawn="1"/>
        </p:nvSpPr>
        <p:spPr bwMode="auto">
          <a:xfrm>
            <a:off x="6350000" y="254000"/>
            <a:ext cx="2540000" cy="264688"/>
          </a:xfrm>
          <a:prstGeom prst="rect">
            <a:avLst/>
          </a:prstGeom>
          <a:solidFill>
            <a:srgbClr val="C0C0C0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Percent Complete 100%</a:t>
            </a: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9" name="Timer"/>
          <p:cNvSpPr/>
          <p:nvPr userDrawn="1"/>
        </p:nvSpPr>
        <p:spPr bwMode="auto">
          <a:xfrm>
            <a:off x="254000" y="254000"/>
            <a:ext cx="2540000" cy="264688"/>
          </a:xfrm>
          <a:prstGeom prst="rect">
            <a:avLst/>
          </a:prstGeom>
          <a:solidFill>
            <a:srgbClr val="C0C0C0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rPr>
              <a:t>00:30</a:t>
            </a: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93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200" i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Shape" hidden="1"/>
          <p:cNvSpPr/>
          <p:nvPr userDrawn="1"/>
        </p:nvSpPr>
        <p:spPr bwMode="auto">
          <a:xfrm>
            <a:off x="127000" y="254000"/>
            <a:ext cx="1270000" cy="535531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iRespond Graph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2224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4" name="CorrectBar0"/>
            <p:cNvSpPr/>
            <p:nvPr userDrawn="1"/>
          </p:nvSpPr>
          <p:spPr bwMode="auto"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CorrectBar1"/>
            <p:cNvSpPr/>
            <p:nvPr userDrawn="1"/>
          </p:nvSpPr>
          <p:spPr bwMode="auto"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0" name="PercentLabelGroup"/>
          <p:cNvGrpSpPr/>
          <p:nvPr userDrawn="1"/>
        </p:nvGrpSpPr>
        <p:grpSpPr>
          <a:xfrm>
            <a:off x="1357542" y="1270000"/>
            <a:ext cx="7254415" cy="437043"/>
            <a:chOff x="1357542" y="1270000"/>
            <a:chExt cx="7254415" cy="437043"/>
          </a:xfrm>
        </p:grpSpPr>
        <p:sp>
          <p:nvSpPr>
            <p:cNvPr id="3" name="PercentLabel0"/>
            <p:cNvSpPr/>
            <p:nvPr userDrawn="1"/>
          </p:nvSpPr>
          <p:spPr bwMode="auto">
            <a:xfrm>
              <a:off x="1357542" y="1270000"/>
              <a:ext cx="904415" cy="437043"/>
            </a:xfrm>
            <a:prstGeom prst="rect">
              <a:avLst/>
            </a:prstGeom>
            <a:solidFill>
              <a:srgbClr val="C0C0C0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67%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6" name="PercentLabel1"/>
            <p:cNvSpPr/>
            <p:nvPr userDrawn="1"/>
          </p:nvSpPr>
          <p:spPr bwMode="auto">
            <a:xfrm>
              <a:off x="2945042" y="1270000"/>
              <a:ext cx="904415" cy="437043"/>
            </a:xfrm>
            <a:prstGeom prst="rect">
              <a:avLst/>
            </a:prstGeom>
            <a:solidFill>
              <a:srgbClr val="C0C0C0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33%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9" name="PercentLabel2"/>
            <p:cNvSpPr/>
            <p:nvPr userDrawn="1"/>
          </p:nvSpPr>
          <p:spPr bwMode="auto">
            <a:xfrm>
              <a:off x="4432354" y="1270000"/>
              <a:ext cx="1104791" cy="437043"/>
            </a:xfrm>
            <a:prstGeom prst="rect">
              <a:avLst/>
            </a:prstGeom>
            <a:solidFill>
              <a:srgbClr val="C0C0C0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100%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PercentLabel3"/>
            <p:cNvSpPr/>
            <p:nvPr userDrawn="1"/>
          </p:nvSpPr>
          <p:spPr bwMode="auto">
            <a:xfrm>
              <a:off x="6019854" y="1270000"/>
              <a:ext cx="1104791" cy="437043"/>
            </a:xfrm>
            <a:prstGeom prst="rect">
              <a:avLst/>
            </a:prstGeom>
            <a:solidFill>
              <a:srgbClr val="C0C0C0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100%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PercentLabel4"/>
            <p:cNvSpPr/>
            <p:nvPr userDrawn="1"/>
          </p:nvSpPr>
          <p:spPr bwMode="auto">
            <a:xfrm>
              <a:off x="7707542" y="1270000"/>
              <a:ext cx="904415" cy="437043"/>
            </a:xfrm>
            <a:prstGeom prst="rect">
              <a:avLst/>
            </a:prstGeom>
            <a:solidFill>
              <a:srgbClr val="C0C0C0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67%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2225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0" name="IncorrectBar2"/>
            <p:cNvSpPr/>
            <p:nvPr userDrawn="1"/>
          </p:nvSpPr>
          <p:spPr bwMode="auto"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IncorrectBar3"/>
            <p:cNvSpPr/>
            <p:nvPr userDrawn="1"/>
          </p:nvSpPr>
          <p:spPr bwMode="auto"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IncorrectBar4"/>
            <p:cNvSpPr/>
            <p:nvPr userDrawn="1"/>
          </p:nvSpPr>
          <p:spPr bwMode="auto"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8" name="XLabelGroup"/>
          <p:cNvGrpSpPr/>
          <p:nvPr userDrawn="1"/>
        </p:nvGrpSpPr>
        <p:grpSpPr>
          <a:xfrm>
            <a:off x="1528262" y="5842000"/>
            <a:ext cx="6843245" cy="437043"/>
            <a:chOff x="1528262" y="5842000"/>
            <a:chExt cx="6843245" cy="437043"/>
          </a:xfrm>
        </p:grpSpPr>
        <p:sp>
          <p:nvSpPr>
            <p:cNvPr id="5" name="XValueLabel0"/>
            <p:cNvSpPr/>
            <p:nvPr userDrawn="1"/>
          </p:nvSpPr>
          <p:spPr bwMode="auto">
            <a:xfrm>
              <a:off x="1528262" y="5842000"/>
              <a:ext cx="562976" cy="437043"/>
            </a:xfrm>
            <a:prstGeom prst="rect">
              <a:avLst/>
            </a:prstGeom>
            <a:solidFill>
              <a:srgbClr val="C0C0C0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A*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8" name="XValueLabel1"/>
            <p:cNvSpPr/>
            <p:nvPr userDrawn="1"/>
          </p:nvSpPr>
          <p:spPr bwMode="auto">
            <a:xfrm>
              <a:off x="3115762" y="5842000"/>
              <a:ext cx="562976" cy="437043"/>
            </a:xfrm>
            <a:prstGeom prst="rect">
              <a:avLst/>
            </a:prstGeom>
            <a:solidFill>
              <a:srgbClr val="C0C0C0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B*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XValueLabel2"/>
            <p:cNvSpPr/>
            <p:nvPr userDrawn="1"/>
          </p:nvSpPr>
          <p:spPr bwMode="auto">
            <a:xfrm>
              <a:off x="4762574" y="5842000"/>
              <a:ext cx="444352" cy="437043"/>
            </a:xfrm>
            <a:prstGeom prst="rect">
              <a:avLst/>
            </a:prstGeom>
            <a:solidFill>
              <a:srgbClr val="C0C0C0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C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XValueLabel3"/>
            <p:cNvSpPr/>
            <p:nvPr userDrawn="1"/>
          </p:nvSpPr>
          <p:spPr bwMode="auto">
            <a:xfrm>
              <a:off x="6350074" y="5842000"/>
              <a:ext cx="444352" cy="437043"/>
            </a:xfrm>
            <a:prstGeom prst="rect">
              <a:avLst/>
            </a:prstGeom>
            <a:solidFill>
              <a:srgbClr val="C0C0C0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D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XValueLabel4"/>
            <p:cNvSpPr/>
            <p:nvPr userDrawn="1"/>
          </p:nvSpPr>
          <p:spPr bwMode="auto">
            <a:xfrm>
              <a:off x="7947993" y="5842000"/>
              <a:ext cx="423514" cy="437043"/>
            </a:xfrm>
            <a:prstGeom prst="rect">
              <a:avLst/>
            </a:prstGeom>
            <a:solidFill>
              <a:srgbClr val="C0C0C0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E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1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18" name="XAxisLine"/>
            <p:cNvCxnSpPr/>
            <p:nvPr userDrawn="1"/>
          </p:nvCxnSpPr>
          <p:spPr bwMode="auto">
            <a:xfrm>
              <a:off x="889000" y="5715000"/>
              <a:ext cx="8001000" cy="0"/>
            </a:xfrm>
            <a:prstGeom prst="line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YAxisLine"/>
            <p:cNvCxnSpPr/>
            <p:nvPr userDrawn="1"/>
          </p:nvCxnSpPr>
          <p:spPr bwMode="auto">
            <a:xfrm>
              <a:off x="1016000" y="1587500"/>
              <a:ext cx="0" cy="4127500"/>
            </a:xfrm>
            <a:prstGeom prst="line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YAxisTick0"/>
            <p:cNvCxnSpPr/>
            <p:nvPr userDrawn="1"/>
          </p:nvCxnSpPr>
          <p:spPr bwMode="auto">
            <a:xfrm>
              <a:off x="889000" y="5715000"/>
              <a:ext cx="254000" cy="0"/>
            </a:xfrm>
            <a:prstGeom prst="line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YAxisTick1"/>
            <p:cNvCxnSpPr/>
            <p:nvPr userDrawn="1"/>
          </p:nvCxnSpPr>
          <p:spPr bwMode="auto">
            <a:xfrm>
              <a:off x="889000" y="4445000"/>
              <a:ext cx="254000" cy="0"/>
            </a:xfrm>
            <a:prstGeom prst="line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YAxisTick2"/>
            <p:cNvCxnSpPr/>
            <p:nvPr userDrawn="1"/>
          </p:nvCxnSpPr>
          <p:spPr bwMode="auto">
            <a:xfrm>
              <a:off x="889000" y="3175000"/>
              <a:ext cx="254000" cy="0"/>
            </a:xfrm>
            <a:prstGeom prst="line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YAxisTick3"/>
            <p:cNvCxnSpPr/>
            <p:nvPr userDrawn="1"/>
          </p:nvCxnSpPr>
          <p:spPr bwMode="auto">
            <a:xfrm>
              <a:off x="889000" y="1905000"/>
              <a:ext cx="254000" cy="0"/>
            </a:xfrm>
            <a:prstGeom prst="line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9" name="YLabelGroup"/>
          <p:cNvGrpSpPr/>
          <p:nvPr userDrawn="1"/>
        </p:nvGrpSpPr>
        <p:grpSpPr>
          <a:xfrm>
            <a:off x="254000" y="1841500"/>
            <a:ext cx="762000" cy="4148554"/>
            <a:chOff x="254000" y="1841500"/>
            <a:chExt cx="762000" cy="4148554"/>
          </a:xfrm>
        </p:grpSpPr>
        <p:sp>
          <p:nvSpPr>
            <p:cNvPr id="21" name="YValueLabel0"/>
            <p:cNvSpPr/>
            <p:nvPr userDrawn="1"/>
          </p:nvSpPr>
          <p:spPr bwMode="auto">
            <a:xfrm>
              <a:off x="254000" y="5651500"/>
              <a:ext cx="762000" cy="338554"/>
            </a:xfrm>
            <a:prstGeom prst="rect">
              <a:avLst/>
            </a:prstGeom>
            <a:solidFill>
              <a:srgbClr val="C0C0C0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0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YValueLabel1"/>
            <p:cNvSpPr/>
            <p:nvPr userDrawn="1"/>
          </p:nvSpPr>
          <p:spPr bwMode="auto">
            <a:xfrm>
              <a:off x="254000" y="4381500"/>
              <a:ext cx="762000" cy="338554"/>
            </a:xfrm>
            <a:prstGeom prst="rect">
              <a:avLst/>
            </a:prstGeom>
            <a:solidFill>
              <a:srgbClr val="C0C0C0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1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YValueLabel2"/>
            <p:cNvSpPr/>
            <p:nvPr userDrawn="1"/>
          </p:nvSpPr>
          <p:spPr bwMode="auto">
            <a:xfrm>
              <a:off x="254000" y="3111500"/>
              <a:ext cx="762000" cy="338554"/>
            </a:xfrm>
            <a:prstGeom prst="rect">
              <a:avLst/>
            </a:prstGeom>
            <a:solidFill>
              <a:srgbClr val="C0C0C0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2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YValueLabel3"/>
            <p:cNvSpPr/>
            <p:nvPr userDrawn="1"/>
          </p:nvSpPr>
          <p:spPr bwMode="auto">
            <a:xfrm>
              <a:off x="254000" y="1841500"/>
              <a:ext cx="762000" cy="338554"/>
            </a:xfrm>
            <a:prstGeom prst="rect">
              <a:avLst/>
            </a:prstGeom>
            <a:solidFill>
              <a:srgbClr val="C0C0C0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rPr>
                <a:t>3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002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6666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200" i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1211" y="142115"/>
            <a:ext cx="7429500" cy="1143000"/>
          </a:xfrm>
        </p:spPr>
        <p:txBody>
          <a:bodyPr/>
          <a:lstStyle/>
          <a:p>
            <a:r>
              <a:rPr lang="en-US" sz="6000" dirty="0" smtClean="0">
                <a:latin typeface="Brush Script MT" panose="03060802040406070304" pitchFamily="66" charset="0"/>
              </a:rPr>
              <a:t>Welcome to Language Arts</a:t>
            </a:r>
            <a:endParaRPr lang="en-US" sz="6000" dirty="0">
              <a:latin typeface="Brush Script MT" panose="03060802040406070304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2436" y="1506471"/>
            <a:ext cx="5248275" cy="11096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3600" b="1" dirty="0"/>
              <a:t>Introduction to </a:t>
            </a:r>
            <a:r>
              <a:rPr lang="en-US" sz="3600" b="1" dirty="0" smtClean="0"/>
              <a:t>L.A.</a:t>
            </a:r>
            <a:endParaRPr lang="en-US" sz="3600" b="1" dirty="0"/>
          </a:p>
          <a:p>
            <a:pPr>
              <a:spcBef>
                <a:spcPct val="0"/>
              </a:spcBef>
            </a:pPr>
            <a:r>
              <a:rPr lang="en-US" sz="3600" b="1" dirty="0" smtClean="0"/>
              <a:t>Mrs</a:t>
            </a:r>
            <a:r>
              <a:rPr lang="en-US" sz="3600" b="1" dirty="0" smtClean="0"/>
              <a:t>. Ware</a:t>
            </a:r>
            <a:endParaRPr lang="en-US" sz="3600" b="1" i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064" y="449687"/>
            <a:ext cx="7010400" cy="838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oudy Stout" panose="0202090407030B020401" pitchFamily="18" charset="0"/>
              </a:rPr>
              <a:t>hobbies</a:t>
            </a:r>
            <a:endParaRPr lang="en-US" dirty="0">
              <a:solidFill>
                <a:schemeClr val="bg1"/>
              </a:solidFill>
              <a:latin typeface="Goudy Stout" panose="0202090407030B020401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423" y="1287887"/>
            <a:ext cx="5891682" cy="2207776"/>
          </a:xfrm>
          <a:prstGeom prst="rect">
            <a:avLst/>
          </a:prstGeom>
        </p:spPr>
      </p:pic>
      <p:pic>
        <p:nvPicPr>
          <p:cNvPr id="4100" name="Picture 4" descr="Image may contain: 1 person, shor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423" y="3495663"/>
            <a:ext cx="3046805" cy="304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may contain: 9 people, people smiling, people standing and indo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806" y="3583584"/>
            <a:ext cx="2958884" cy="295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hevron 7"/>
          <p:cNvSpPr/>
          <p:nvPr/>
        </p:nvSpPr>
        <p:spPr bwMode="auto">
          <a:xfrm>
            <a:off x="1275008" y="1764406"/>
            <a:ext cx="735415" cy="1171977"/>
          </a:xfrm>
          <a:prstGeom prst="chevron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Chevron 14"/>
          <p:cNvSpPr/>
          <p:nvPr/>
        </p:nvSpPr>
        <p:spPr bwMode="auto">
          <a:xfrm>
            <a:off x="1275008" y="4477037"/>
            <a:ext cx="735415" cy="1171977"/>
          </a:xfrm>
          <a:prstGeom prst="chevron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209176" y="1739720"/>
            <a:ext cx="1851346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BEACH</a:t>
            </a:r>
            <a:endParaRPr lang="en-US" sz="32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209177" y="4673744"/>
            <a:ext cx="1851346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Bernard MT Condensed" panose="02050806060905020404" pitchFamily="18" charset="0"/>
              </a:rPr>
              <a:t>CROSSFIT</a:t>
            </a:r>
            <a:endParaRPr lang="en-US" sz="32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3597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064" y="449687"/>
            <a:ext cx="7010400" cy="838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oudy Stout" panose="0202090407030B020401" pitchFamily="18" charset="0"/>
              </a:rPr>
              <a:t>MY TEAMS</a:t>
            </a:r>
            <a:endParaRPr lang="en-US" dirty="0">
              <a:solidFill>
                <a:schemeClr val="bg1"/>
              </a:solidFill>
              <a:latin typeface="Goudy Stout" panose="0202090407030B020401" pitchFamily="18" charset="0"/>
            </a:endParaRPr>
          </a:p>
        </p:txBody>
      </p:sp>
      <p:pic>
        <p:nvPicPr>
          <p:cNvPr id="5126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63" y="2001079"/>
            <a:ext cx="3127598" cy="319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997" y="1404916"/>
            <a:ext cx="8355181" cy="438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4188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063" y="158373"/>
            <a:ext cx="7010400" cy="838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oudy Stout" panose="0202090407030B020401" pitchFamily="18" charset="0"/>
              </a:rPr>
              <a:t>MY FAVORITES</a:t>
            </a:r>
            <a:endParaRPr lang="en-US" dirty="0">
              <a:solidFill>
                <a:schemeClr val="bg1"/>
              </a:solidFill>
              <a:latin typeface="Goudy Stout" panose="0202090407030B020401" pitchFamily="18" charset="0"/>
            </a:endParaRP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6814">
            <a:off x="329680" y="1276615"/>
            <a:ext cx="3095022" cy="191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bruno m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6272">
            <a:off x="6084156" y="1243680"/>
            <a:ext cx="2545916" cy="254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big broth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3142">
            <a:off x="122567" y="4503236"/>
            <a:ext cx="4699760" cy="188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111" y="1569597"/>
            <a:ext cx="3281494" cy="339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Image result for the outsider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2103">
            <a:off x="5937307" y="3538285"/>
            <a:ext cx="1995947" cy="309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8276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064" y="449687"/>
            <a:ext cx="7010400" cy="838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oudy Stout" panose="0202090407030B020401" pitchFamily="18" charset="0"/>
              </a:rPr>
              <a:t>Ready for a great year!</a:t>
            </a:r>
            <a:endParaRPr lang="en-US" dirty="0">
              <a:solidFill>
                <a:schemeClr val="bg1"/>
              </a:solidFill>
              <a:latin typeface="Goudy Stout" panose="0202090407030B020401" pitchFamily="18" charset="0"/>
            </a:endParaRPr>
          </a:p>
        </p:txBody>
      </p:sp>
      <p:pic>
        <p:nvPicPr>
          <p:cNvPr id="7170" name="Picture 2" descr="Image result for thumbs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91" y="1764406"/>
            <a:ext cx="2571746" cy="453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2260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 R O C E D U R E 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ctr">
              <a:buAutoNum type="arabicPeriod"/>
            </a:pPr>
            <a:r>
              <a:rPr lang="en-US" dirty="0" smtClean="0"/>
              <a:t>Line up outside the classroom wall and a teacher will permit you into the room. </a:t>
            </a:r>
          </a:p>
          <a:p>
            <a:pPr marL="457200" indent="-457200" algn="ctr">
              <a:buAutoNum type="arabicPeriod"/>
            </a:pPr>
            <a:r>
              <a:rPr lang="en-US" dirty="0" smtClean="0"/>
              <a:t>Promptly go to your assigned seat. </a:t>
            </a:r>
          </a:p>
          <a:p>
            <a:pPr marL="457200" indent="-457200" algn="ctr">
              <a:buAutoNum type="arabicPeriod"/>
            </a:pPr>
            <a:r>
              <a:rPr lang="en-US" dirty="0" smtClean="0"/>
              <a:t>ALL materials must be out and ready when the bell rings. </a:t>
            </a:r>
          </a:p>
          <a:p>
            <a:pPr marL="457200" indent="-457200" algn="ctr">
              <a:buAutoNum type="arabicPeriod"/>
            </a:pPr>
            <a:r>
              <a:rPr lang="en-US" dirty="0" smtClean="0"/>
              <a:t>The very first thing you do in ALL classes is fill in your planner. EVERY. DAY.</a:t>
            </a:r>
            <a:endParaRPr lang="en-US" dirty="0"/>
          </a:p>
        </p:txBody>
      </p:sp>
      <p:pic>
        <p:nvPicPr>
          <p:cNvPr id="1026" name="Picture 2" descr="Image result for students in 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0935"/>
            <a:ext cx="3303283" cy="273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5412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9"/>
          <p:cNvSpPr>
            <a:spLocks noGrp="1" noChangeArrowheads="1"/>
          </p:cNvSpPr>
          <p:nvPr>
            <p:ph type="title"/>
          </p:nvPr>
        </p:nvSpPr>
        <p:spPr>
          <a:xfrm>
            <a:off x="104104" y="166352"/>
            <a:ext cx="7010400" cy="838200"/>
          </a:xfrm>
        </p:spPr>
        <p:txBody>
          <a:bodyPr/>
          <a:lstStyle/>
          <a:p>
            <a:r>
              <a:rPr lang="en-US" sz="4000" dirty="0"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Student Behaviors</a:t>
            </a: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236372" y="759855"/>
            <a:ext cx="7907628" cy="5014376"/>
          </a:xfrm>
          <a:noFill/>
        </p:spPr>
        <p:txBody>
          <a:bodyPr/>
          <a:lstStyle/>
          <a:p>
            <a:r>
              <a:rPr lang="en-US" sz="2000" dirty="0"/>
              <a:t>Be prompt</a:t>
            </a:r>
          </a:p>
          <a:p>
            <a:pPr lvl="1">
              <a:spcBef>
                <a:spcPct val="0"/>
              </a:spcBef>
            </a:pPr>
            <a:r>
              <a:rPr lang="en-US" sz="2000" dirty="0"/>
              <a:t>Be ready to learn when class begins</a:t>
            </a:r>
            <a:r>
              <a:rPr lang="en-US" sz="2000" dirty="0" smtClean="0"/>
              <a:t>. </a:t>
            </a:r>
          </a:p>
          <a:p>
            <a:pPr lvl="1">
              <a:spcBef>
                <a:spcPct val="0"/>
              </a:spcBef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EXPECT YOU TO BE IN YOUR ASSIGNED SEAT UPON ARRIVAL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dirty="0"/>
              <a:t>Be prepared</a:t>
            </a:r>
          </a:p>
          <a:p>
            <a:pPr lvl="1">
              <a:spcBef>
                <a:spcPct val="0"/>
              </a:spcBef>
            </a:pPr>
            <a:r>
              <a:rPr lang="en-US" sz="2000" dirty="0"/>
              <a:t>Have materials with you and know due dates</a:t>
            </a:r>
            <a:r>
              <a:rPr lang="en-US" sz="2000" dirty="0" smtClean="0"/>
              <a:t>.</a:t>
            </a:r>
          </a:p>
          <a:p>
            <a:pPr lvl="1">
              <a:spcBef>
                <a:spcPct val="0"/>
              </a:spcBef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PENCILS MUST BE SHARPENED AND READY TO GO BEFORE CLASS BEGINS.</a:t>
            </a:r>
            <a:endParaRPr lang="en-US" dirty="0"/>
          </a:p>
          <a:p>
            <a:r>
              <a:rPr lang="en-US" dirty="0"/>
              <a:t>Be a polite and positive participant</a:t>
            </a:r>
            <a:endParaRPr lang="en-US" i="1" dirty="0"/>
          </a:p>
          <a:p>
            <a:pPr lvl="1">
              <a:spcBef>
                <a:spcPct val="0"/>
              </a:spcBef>
            </a:pPr>
            <a:r>
              <a:rPr lang="en-US" dirty="0"/>
              <a:t>Speak in a normal tone of voice, and listen attentively.</a:t>
            </a:r>
          </a:p>
          <a:p>
            <a:r>
              <a:rPr lang="en-US" dirty="0"/>
              <a:t>Be productive</a:t>
            </a:r>
          </a:p>
          <a:p>
            <a:pPr lvl="1">
              <a:spcBef>
                <a:spcPct val="0"/>
              </a:spcBef>
            </a:pPr>
            <a:r>
              <a:rPr lang="en-US" dirty="0"/>
              <a:t>Turn in work on time, and always do your best</a:t>
            </a:r>
            <a:r>
              <a:rPr lang="en-US" dirty="0" smtClean="0"/>
              <a:t>.</a:t>
            </a:r>
          </a:p>
          <a:p>
            <a:pPr lvl="1">
              <a:spcBef>
                <a:spcPct val="0"/>
              </a:spcBef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LATE WORK IS ACCEPTED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/>
              <a:t>Be a problem solver</a:t>
            </a:r>
          </a:p>
          <a:p>
            <a:pPr lvl="1">
              <a:spcBef>
                <a:spcPct val="0"/>
              </a:spcBef>
            </a:pPr>
            <a:r>
              <a:rPr lang="en-US" dirty="0"/>
              <a:t>Correct problems quickly and peacefully before they escalate.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163132"/>
            <a:ext cx="7010400" cy="838200"/>
          </a:xfrm>
        </p:spPr>
        <p:txBody>
          <a:bodyPr/>
          <a:lstStyle/>
          <a:p>
            <a:r>
              <a:rPr lang="en-US" sz="6600" dirty="0">
                <a:solidFill>
                  <a:srgbClr val="00FFCC"/>
                </a:solidFill>
                <a:latin typeface="Angsana New" panose="02020603050405020304" pitchFamily="18" charset="-34"/>
                <a:ea typeface="DotumChe" panose="020B0609000101010101" pitchFamily="49" charset="-127"/>
                <a:cs typeface="Angsana New" panose="02020603050405020304" pitchFamily="18" charset="-34"/>
              </a:rPr>
              <a:t>Show </a:t>
            </a:r>
            <a:r>
              <a:rPr lang="en-US" sz="6600" dirty="0" smtClean="0">
                <a:solidFill>
                  <a:srgbClr val="00FFCC"/>
                </a:solidFill>
                <a:latin typeface="Angsana New" panose="02020603050405020304" pitchFamily="18" charset="-34"/>
                <a:ea typeface="DotumChe" panose="020B0609000101010101" pitchFamily="49" charset="-127"/>
                <a:cs typeface="Angsana New" panose="02020603050405020304" pitchFamily="18" charset="-34"/>
              </a:rPr>
              <a:t>Respect. Be kind. </a:t>
            </a:r>
            <a:endParaRPr lang="en-US" sz="6600" dirty="0">
              <a:solidFill>
                <a:srgbClr val="00FFCC"/>
              </a:solidFill>
              <a:latin typeface="Angsana New" panose="02020603050405020304" pitchFamily="18" charset="-34"/>
              <a:ea typeface="DotumChe" panose="020B0609000101010101" pitchFamily="49" charset="-127"/>
              <a:cs typeface="Angsana New" panose="02020603050405020304" pitchFamily="18" charset="-34"/>
            </a:endParaRP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Value yourself. Be honest and ethical, and practice strong moral values.</a:t>
            </a:r>
          </a:p>
          <a:p>
            <a:r>
              <a:rPr lang="en-US" dirty="0"/>
              <a:t>Treat all members of the school community and all visitors with politeness and respect.</a:t>
            </a:r>
          </a:p>
          <a:p>
            <a:r>
              <a:rPr lang="en-US" dirty="0"/>
              <a:t>Honor the ideas and opinions of others.</a:t>
            </a:r>
          </a:p>
          <a:p>
            <a:r>
              <a:rPr lang="en-US" b="1" dirty="0"/>
              <a:t>Offer to help.</a:t>
            </a:r>
          </a:p>
          <a:p>
            <a:r>
              <a:rPr lang="en-US" dirty="0"/>
              <a:t>Be responsible with </a:t>
            </a:r>
            <a:r>
              <a:rPr lang="en-US" dirty="0" smtClean="0"/>
              <a:t>property </a:t>
            </a:r>
            <a:r>
              <a:rPr lang="en-US" dirty="0"/>
              <a:t>and belongings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latin typeface="Arial Black" panose="020B0A04020102020204" pitchFamily="34" charset="0"/>
              </a:rPr>
              <a:t>Simply do the RIGHT thing. 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 L A S </a:t>
            </a:r>
            <a:r>
              <a:rPr lang="en-US" dirty="0" err="1" smtClean="0"/>
              <a:t>S</a:t>
            </a:r>
            <a:r>
              <a:rPr lang="en-US" dirty="0" smtClean="0"/>
              <a:t>  W O R K </a:t>
            </a:r>
            <a:endParaRPr lang="en-US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52600" y="1395413"/>
            <a:ext cx="6735763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THINGS YOU WILL NEED EVERY DAY:</a:t>
            </a:r>
          </a:p>
          <a:p>
            <a:pPr marL="0" indent="0">
              <a:buNone/>
            </a:pP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PLANNER</a:t>
            </a:r>
          </a:p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LANGUAGE ARTS FOLDER</a:t>
            </a:r>
          </a:p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PENCIL</a:t>
            </a:r>
          </a:p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PAPER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Grp="1" noChangeArrowheads="1"/>
          </p:cNvSpPr>
          <p:nvPr>
            <p:ph type="title"/>
          </p:nvPr>
        </p:nvSpPr>
        <p:spPr>
          <a:xfrm>
            <a:off x="1600200" y="150253"/>
            <a:ext cx="7010400" cy="838200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Che" panose="020B0609000101010101" pitchFamily="49" charset="-127"/>
                <a:ea typeface="DotumChe" panose="020B0609000101010101" pitchFamily="49" charset="-127"/>
              </a:rPr>
              <a:t>Policies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752600" y="1395413"/>
            <a:ext cx="68580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Food/drinks/gum are not permitted in the classroom.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Please be in your seat when the bell rings, as class begins at that time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If you are absent, you are responsible for getting your work from the “Absent Folder”.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Late work will not be accepted.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Neither will rudeness/disrespect.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marL="457200" lvl="1" indent="0">
              <a:lnSpc>
                <a:spcPct val="90000"/>
              </a:lnSpc>
              <a:buNone/>
            </a:pP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 Pledge to Students</a:t>
            </a:r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 will trust you until you give me reason to do otherwise.</a:t>
            </a:r>
          </a:p>
          <a:p>
            <a:r>
              <a:rPr lang="en-US"/>
              <a:t>I will respect you and work with you to solve problems.</a:t>
            </a:r>
          </a:p>
          <a:p>
            <a:r>
              <a:rPr lang="en-US"/>
              <a:t>I will promptly correct and offer feedback on your work.</a:t>
            </a:r>
          </a:p>
          <a:p>
            <a:r>
              <a:rPr lang="en-US"/>
              <a:t>I will work with you to meet learning goals.</a:t>
            </a:r>
          </a:p>
          <a:p>
            <a:r>
              <a:rPr lang="en-US"/>
              <a:t>I will offer extra help and alternative assessments should you require them.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064" y="449687"/>
            <a:ext cx="7010400" cy="838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oudy Stout" panose="0202090407030B020401" pitchFamily="18" charset="0"/>
              </a:rPr>
              <a:t>M R s. W a r e </a:t>
            </a:r>
            <a:endParaRPr lang="en-US" dirty="0">
              <a:solidFill>
                <a:schemeClr val="bg1"/>
              </a:solidFill>
              <a:latin typeface="Goudy Stout" panose="0202090407030B020401" pitchFamily="18" charset="0"/>
            </a:endParaRPr>
          </a:p>
        </p:txBody>
      </p:sp>
      <p:pic>
        <p:nvPicPr>
          <p:cNvPr id="2050" name="Picture 2" descr="Image may contain: 4 people, people smi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330" y="1287887"/>
            <a:ext cx="5363869" cy="535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 bwMode="auto">
          <a:xfrm>
            <a:off x="5331854" y="1287887"/>
            <a:ext cx="643943" cy="1468192"/>
          </a:xfrm>
          <a:prstGeom prst="downArrow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590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064" y="449687"/>
            <a:ext cx="7010400" cy="838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Goudy Stout" panose="0202090407030B020401" pitchFamily="18" charset="0"/>
              </a:rPr>
              <a:t>My family</a:t>
            </a:r>
            <a:endParaRPr lang="en-US" dirty="0">
              <a:solidFill>
                <a:schemeClr val="bg1"/>
              </a:solidFill>
              <a:latin typeface="Goudy Stout" panose="0202090407030B020401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42" y="1287887"/>
            <a:ext cx="3457575" cy="3095625"/>
          </a:xfrm>
          <a:prstGeom prst="rect">
            <a:avLst/>
          </a:prstGeom>
        </p:spPr>
      </p:pic>
      <p:pic>
        <p:nvPicPr>
          <p:cNvPr id="3074" name="Picture 2" descr="Image may contain: 1 person, smiling, bab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502" y="3123122"/>
            <a:ext cx="2833355" cy="354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0832" y="1287887"/>
            <a:ext cx="2750658" cy="294926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 bwMode="auto">
          <a:xfrm>
            <a:off x="240450" y="5808372"/>
            <a:ext cx="2421228" cy="631065"/>
          </a:xfrm>
          <a:prstGeom prst="rightArrow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426" y="5509009"/>
            <a:ext cx="2678806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oudy Stout" panose="0202090407030B020401" pitchFamily="18" charset="0"/>
              </a:rPr>
              <a:t>SCOUT</a:t>
            </a:r>
            <a:endParaRPr lang="en-US" dirty="0">
              <a:solidFill>
                <a:schemeClr val="bg1"/>
              </a:solidFill>
              <a:latin typeface="Goudy Stout" panose="0202090407030B020401" pitchFamily="18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16200000">
            <a:off x="6758070" y="4689504"/>
            <a:ext cx="1094947" cy="482962"/>
          </a:xfrm>
          <a:prstGeom prst="rightArrow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65194" y="5691975"/>
            <a:ext cx="2678806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Goudy Stout" panose="0202090407030B020401" pitchFamily="18" charset="0"/>
              </a:rPr>
              <a:t>Laney</a:t>
            </a:r>
            <a:endParaRPr lang="en-US" dirty="0">
              <a:solidFill>
                <a:schemeClr val="bg1"/>
              </a:solidFill>
              <a:latin typeface="Goudy Stout" panose="0202090407030B020401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0936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1158951">
  <a:themeElements>
    <a:clrScheme name="1844_Classroom Expectations_Copyedit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844_Classroom Expectations_Copyedited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844_Classroom Expectations_Copyedit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RespondQuestionMaster">
  <a:themeElements>
    <a:clrScheme name="1844_Classroom Expectations_Copyedit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844_Classroom Expectations_Copyedited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844_Classroom Expectations_Copyedit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RespondGraphMaster">
  <a:themeElements>
    <a:clrScheme name="1844_Classroom Expectations_Copyedite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844_Classroom Expectations_Copyedited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844_Classroom Expectations_Copyedite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44_Classroom Expectations_Copyedite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44_Classroom Expectations_Copyedited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68A5906-F268-4F87-9765-7B21AABD07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Classroom expectations presentation</Template>
  <TotalTime>51</TotalTime>
  <Words>403</Words>
  <Application>Microsoft Office PowerPoint</Application>
  <PresentationFormat>On-screen Show (4:3)</PresentationFormat>
  <Paragraphs>65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DotumChe</vt:lpstr>
      <vt:lpstr>Aharoni</vt:lpstr>
      <vt:lpstr>Angsana New</vt:lpstr>
      <vt:lpstr>Arial</vt:lpstr>
      <vt:lpstr>Arial Black</vt:lpstr>
      <vt:lpstr>Bernard MT Condensed</vt:lpstr>
      <vt:lpstr>Brush Script MT</vt:lpstr>
      <vt:lpstr>Goudy Stout</vt:lpstr>
      <vt:lpstr>Tahoma</vt:lpstr>
      <vt:lpstr>Wingdings</vt:lpstr>
      <vt:lpstr>01158951</vt:lpstr>
      <vt:lpstr>iRespondQuestionMaster</vt:lpstr>
      <vt:lpstr>iRespondGraphMaster</vt:lpstr>
      <vt:lpstr>Welcome to Language Arts</vt:lpstr>
      <vt:lpstr>P R O C E D U R E S </vt:lpstr>
      <vt:lpstr>Student Behaviors</vt:lpstr>
      <vt:lpstr>Show Respect. Be kind. </vt:lpstr>
      <vt:lpstr>C L A S S  W O R K </vt:lpstr>
      <vt:lpstr>Policies</vt:lpstr>
      <vt:lpstr>My Pledge to Students</vt:lpstr>
      <vt:lpstr>M R s. W a r e </vt:lpstr>
      <vt:lpstr>My family</vt:lpstr>
      <vt:lpstr>hobbies</vt:lpstr>
      <vt:lpstr>MY TEAMS</vt:lpstr>
      <vt:lpstr>MY FAVORITES</vt:lpstr>
      <vt:lpstr>Ready for a great year!</vt:lpstr>
    </vt:vector>
  </TitlesOfParts>
  <Company>Santa Rosa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Language Arts</dc:title>
  <dc:creator>Ware, Sidney M.</dc:creator>
  <cp:keywords/>
  <cp:lastModifiedBy>Ware, Sidney M.</cp:lastModifiedBy>
  <cp:revision>11</cp:revision>
  <dcterms:created xsi:type="dcterms:W3CDTF">2017-08-08T19:13:56Z</dcterms:created>
  <dcterms:modified xsi:type="dcterms:W3CDTF">2017-08-08T20:05:25Z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TC011589511033</vt:lpwstr>
  </property>
  <property fmtid="{D5CDD505-2E9C-101B-9397-08002B2CF9AE}" pid="3" name="AutoReflect">
    <vt:bool>false</vt:bool>
  </property>
  <property fmtid="{D5CDD505-2E9C-101B-9397-08002B2CF9AE}" pid="4" name="KeepGraph">
    <vt:bool>false</vt:bool>
  </property>
</Properties>
</file>