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2"/>
    <p:sldMasterId id="2147483682" r:id="rId3"/>
  </p:sldMasterIdLst>
  <p:sldIdLst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AE154-7584-4836-BF04-D53D9E053F3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B54F80-C30B-42E1-AC78-6C3CB686E130}">
      <dgm:prSet phldrT="[Text]"/>
      <dgm:spPr/>
      <dgm:t>
        <a:bodyPr/>
        <a:lstStyle/>
        <a:p>
          <a:r>
            <a:rPr lang="en-US" dirty="0" smtClean="0"/>
            <a:t>Sound Devices</a:t>
          </a:r>
          <a:endParaRPr lang="en-US" dirty="0"/>
        </a:p>
      </dgm:t>
    </dgm:pt>
    <dgm:pt modelId="{F9E9F394-D360-4245-A932-A759841B37FD}" type="parTrans" cxnId="{FC34F217-9FD6-4443-9DE7-F7246E094680}">
      <dgm:prSet/>
      <dgm:spPr/>
      <dgm:t>
        <a:bodyPr/>
        <a:lstStyle/>
        <a:p>
          <a:endParaRPr lang="en-US"/>
        </a:p>
      </dgm:t>
    </dgm:pt>
    <dgm:pt modelId="{BC21C320-729A-44F3-9CA2-1303BD4D0ED6}" type="sibTrans" cxnId="{FC34F217-9FD6-4443-9DE7-F7246E094680}">
      <dgm:prSet/>
      <dgm:spPr/>
      <dgm:t>
        <a:bodyPr/>
        <a:lstStyle/>
        <a:p>
          <a:endParaRPr lang="en-US"/>
        </a:p>
      </dgm:t>
    </dgm:pt>
    <dgm:pt modelId="{863D4899-6101-4896-ABA7-79C4CAE99158}">
      <dgm:prSet phldrT="[Text]"/>
      <dgm:spPr/>
      <dgm:t>
        <a:bodyPr/>
        <a:lstStyle/>
        <a:p>
          <a:r>
            <a:rPr lang="en-US" dirty="0" smtClean="0"/>
            <a:t>Figurative Language </a:t>
          </a:r>
          <a:endParaRPr lang="en-US" dirty="0"/>
        </a:p>
      </dgm:t>
    </dgm:pt>
    <dgm:pt modelId="{4F83E764-02A9-455E-B6B5-7805CA9DBCA6}" type="parTrans" cxnId="{8314A848-A199-4939-ABD3-295B87E36C47}">
      <dgm:prSet/>
      <dgm:spPr/>
      <dgm:t>
        <a:bodyPr/>
        <a:lstStyle/>
        <a:p>
          <a:endParaRPr lang="en-US"/>
        </a:p>
      </dgm:t>
    </dgm:pt>
    <dgm:pt modelId="{5F72D935-3C8C-44F2-9383-7EBAB4C73B5E}" type="sibTrans" cxnId="{8314A848-A199-4939-ABD3-295B87E36C47}">
      <dgm:prSet/>
      <dgm:spPr/>
      <dgm:t>
        <a:bodyPr/>
        <a:lstStyle/>
        <a:p>
          <a:endParaRPr lang="en-US"/>
        </a:p>
      </dgm:t>
    </dgm:pt>
    <dgm:pt modelId="{F561D681-002B-45DF-839E-0C063B4134C1}" type="pres">
      <dgm:prSet presAssocID="{F6CAE154-7584-4836-BF04-D53D9E053F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47D63-9BA8-4E16-9109-56E080695495}" type="pres">
      <dgm:prSet presAssocID="{A0B54F80-C30B-42E1-AC78-6C3CB686E13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670E9-E206-419A-91AF-CB266FD91001}" type="pres">
      <dgm:prSet presAssocID="{863D4899-6101-4896-ABA7-79C4CAE99158}" presName="arrow" presStyleLbl="node1" presStyleIdx="1" presStyleCnt="2" custRadScaleRad="100614" custRadScaleInc="-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D7EB6-B16D-47A4-99A1-310E2D119673}" type="presOf" srcId="{863D4899-6101-4896-ABA7-79C4CAE99158}" destId="{95B670E9-E206-419A-91AF-CB266FD91001}" srcOrd="0" destOrd="0" presId="urn:microsoft.com/office/officeart/2005/8/layout/arrow5"/>
    <dgm:cxn modelId="{FC34F217-9FD6-4443-9DE7-F7246E094680}" srcId="{F6CAE154-7584-4836-BF04-D53D9E053F33}" destId="{A0B54F80-C30B-42E1-AC78-6C3CB686E130}" srcOrd="0" destOrd="0" parTransId="{F9E9F394-D360-4245-A932-A759841B37FD}" sibTransId="{BC21C320-729A-44F3-9CA2-1303BD4D0ED6}"/>
    <dgm:cxn modelId="{15868270-3152-4FF7-9126-11261BF022C2}" type="presOf" srcId="{F6CAE154-7584-4836-BF04-D53D9E053F33}" destId="{F561D681-002B-45DF-839E-0C063B4134C1}" srcOrd="0" destOrd="0" presId="urn:microsoft.com/office/officeart/2005/8/layout/arrow5"/>
    <dgm:cxn modelId="{8314A848-A199-4939-ABD3-295B87E36C47}" srcId="{F6CAE154-7584-4836-BF04-D53D9E053F33}" destId="{863D4899-6101-4896-ABA7-79C4CAE99158}" srcOrd="1" destOrd="0" parTransId="{4F83E764-02A9-455E-B6B5-7805CA9DBCA6}" sibTransId="{5F72D935-3C8C-44F2-9383-7EBAB4C73B5E}"/>
    <dgm:cxn modelId="{A4B959C2-2CF3-49FA-B7BD-1F1F6886B786}" type="presOf" srcId="{A0B54F80-C30B-42E1-AC78-6C3CB686E130}" destId="{69E47D63-9BA8-4E16-9109-56E080695495}" srcOrd="0" destOrd="0" presId="urn:microsoft.com/office/officeart/2005/8/layout/arrow5"/>
    <dgm:cxn modelId="{EB42FB23-E482-4784-822F-47B0E430961E}" type="presParOf" srcId="{F561D681-002B-45DF-839E-0C063B4134C1}" destId="{69E47D63-9BA8-4E16-9109-56E080695495}" srcOrd="0" destOrd="0" presId="urn:microsoft.com/office/officeart/2005/8/layout/arrow5"/>
    <dgm:cxn modelId="{F9401CC5-8746-4663-8D7F-191803AF52BC}" type="presParOf" srcId="{F561D681-002B-45DF-839E-0C063B4134C1}" destId="{95B670E9-E206-419A-91AF-CB266FD9100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47D63-9BA8-4E16-9109-56E080695495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Sound Devices</a:t>
          </a:r>
          <a:endParaRPr lang="en-US" sz="4100" kern="1200" dirty="0"/>
        </a:p>
      </dsp:txBody>
      <dsp:txXfrm rot="5400000">
        <a:off x="1764" y="1727067"/>
        <a:ext cx="3241476" cy="1964531"/>
      </dsp:txXfrm>
    </dsp:sp>
    <dsp:sp modelId="{95B670E9-E206-419A-91AF-CB266FD91001}">
      <dsp:nvSpPr>
        <dsp:cNvPr id="0" name=""/>
        <dsp:cNvSpPr/>
      </dsp:nvSpPr>
      <dsp:spPr>
        <a:xfrm rot="5400000">
          <a:off x="4198937" y="742348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Figurative Language </a:t>
          </a:r>
          <a:endParaRPr lang="en-US" sz="4100" kern="1200" dirty="0"/>
        </a:p>
      </dsp:txBody>
      <dsp:txXfrm rot="-5400000">
        <a:off x="4886524" y="1724614"/>
        <a:ext cx="3241476" cy="19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9B3A1323-8D79-1946-B0D7-40001CF92E9D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8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8DFA1846-DA80-1C48-A609-854EA85C59AD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5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57302355-E14B-8545-A8F8-0FE83CC9D52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32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02640F58-564D-2B4F-AE67-E407BA4FCF45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8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F13A34C8-038E-2045-AF43-DF7DBB8E0E9E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9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8818C68F-D26B-8F47-958C-23B49CF8A63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6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D0DF5E60-9974-AC48-9591-99C2BB44B7CF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44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2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54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8DFA1846-DA80-1C48-A609-854EA85C59AD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69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FBF54567-0DE4-3F47-BF90-CB84690072F9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02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C6C52C72-DE31-F449-A4ED-4C594FD9140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0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ED62726E-379B-B349-9EED-81ED093FA806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56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9B3A1323-8D79-1946-B0D7-40001CF92E9D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53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8DFA1846-DA80-1C48-A609-854EA85C59AD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7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57302355-E14B-8545-A8F8-0FE83CC9D52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55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02640F58-564D-2B4F-AE67-E407BA4FCF45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2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F13A34C8-038E-2045-AF43-DF7DBB8E0E9E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8818C68F-D26B-8F47-958C-23B49CF8A63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57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D0DF5E60-9974-AC48-9591-99C2BB44B7CF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01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27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2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8DFA1846-DA80-1C48-A609-854EA85C59AD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7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FBF54567-0DE4-3F47-BF90-CB84690072F9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91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C6C52C72-DE31-F449-A4ED-4C594FD91407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2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fld id="{ED62726E-379B-B349-9EED-81ED093FA806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8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508000" y="825500"/>
            <a:ext cx="11430000" cy="1587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pPr lvl="0" algn="l">
              <a:spcBef>
                <a:spcPct val="0"/>
              </a:spcBef>
              <a:buNone/>
            </a:pPr>
            <a:r>
              <a:rPr lang="en-US" sz="3000" b="1" smtClean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3000" b="1">
              <a:solidFill>
                <a:srgbClr val="FEFEF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889000" y="2540000"/>
            <a:ext cx="11049000" cy="711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</a:pPr>
            <a:r>
              <a:rPr lang="en-US" sz="2200" smtClean="0">
                <a:solidFill>
                  <a:schemeClr val="tx1"/>
                </a:solidFill>
              </a:rPr>
              <a:t>A.) Response A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889000" y="3302000"/>
            <a:ext cx="11049000" cy="711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</a:pPr>
            <a:r>
              <a:rPr lang="en-US" sz="2200" smtClean="0">
                <a:solidFill>
                  <a:schemeClr val="tx1"/>
                </a:solidFill>
              </a:rPr>
              <a:t>B.) Response B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889000" y="4064000"/>
            <a:ext cx="11049000" cy="711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</a:pPr>
            <a:r>
              <a:rPr lang="en-US" sz="2200" smtClean="0">
                <a:solidFill>
                  <a:schemeClr val="tx1"/>
                </a:solidFill>
              </a:rPr>
              <a:t>C.) Response C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889000" y="4826000"/>
            <a:ext cx="11049000" cy="711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</a:pPr>
            <a:r>
              <a:rPr lang="en-US" sz="2200" smtClean="0">
                <a:solidFill>
                  <a:schemeClr val="tx1"/>
                </a:solidFill>
              </a:rPr>
              <a:t>D.) Response D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889000" y="5588000"/>
            <a:ext cx="11049000" cy="7112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 algn="l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</a:pPr>
            <a:r>
              <a:rPr lang="en-US" sz="2200" smtClean="0">
                <a:solidFill>
                  <a:schemeClr val="tx1"/>
                </a:solidFill>
              </a:rPr>
              <a:t>E.) Response E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9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5875" cap="rnd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5875" cap="rnd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730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910" y="218941"/>
            <a:ext cx="473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11/27/17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8208" y="2222287"/>
            <a:ext cx="73550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Seats! Take a seat anywhere and I will put you in an assigned seat when the bell rings.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8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Allusion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86431"/>
              </p:ext>
            </p:extLst>
          </p:nvPr>
        </p:nvGraphicFramePr>
        <p:xfrm>
          <a:off x="360607" y="2393920"/>
          <a:ext cx="11603866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01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Reference or mention to a well-known person, event, place,</a:t>
                      </a:r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 or work of art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 smtClean="0"/>
                        <a:t>Elvis has left the building;</a:t>
                      </a:r>
                      <a:r>
                        <a:rPr lang="en-US" sz="3600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 smtClean="0"/>
                        <a:t>The eagle</a:t>
                      </a:r>
                      <a:r>
                        <a:rPr lang="en-US" sz="3600" baseline="0" dirty="0" smtClean="0"/>
                        <a:t> has landed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21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Analogy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03000"/>
              </p:ext>
            </p:extLst>
          </p:nvPr>
        </p:nvGraphicFramePr>
        <p:xfrm>
          <a:off x="360607" y="2393920"/>
          <a:ext cx="11629624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27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A comparison</a:t>
                      </a:r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 between two or more things that are similar in some ways, but otherwise unalike. 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Tree is to forest</a:t>
                      </a:r>
                      <a:r>
                        <a:rPr lang="en-US" sz="3600" baseline="0" dirty="0" smtClean="0"/>
                        <a:t> as building is to city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Doctor is to medicine as President is to government 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1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Hyperbole 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91293"/>
              </p:ext>
            </p:extLst>
          </p:nvPr>
        </p:nvGraphicFramePr>
        <p:xfrm>
          <a:off x="360607" y="2393920"/>
          <a:ext cx="11629624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27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EXAGGERATION 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She cooked enough</a:t>
                      </a:r>
                      <a:r>
                        <a:rPr lang="en-US" sz="3600" baseline="0" dirty="0" smtClean="0"/>
                        <a:t> food to feed an army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Mile high ice-cream cone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" y="3468822"/>
            <a:ext cx="2671695" cy="33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Metaphor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84049"/>
              </p:ext>
            </p:extLst>
          </p:nvPr>
        </p:nvGraphicFramePr>
        <p:xfrm>
          <a:off x="360607" y="2393920"/>
          <a:ext cx="11629624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27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Describes</a:t>
                      </a:r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 one thing as if it were something else</a:t>
                      </a:r>
                    </a:p>
                    <a:p>
                      <a:endParaRPr lang="en-US" sz="3600" baseline="0" dirty="0" smtClean="0">
                        <a:latin typeface="+mn-lt"/>
                        <a:cs typeface="Aharoni" panose="02010803020104030203" pitchFamily="2" charset="-79"/>
                      </a:endParaRPr>
                    </a:p>
                    <a:p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Points out a similarity between two unlike things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 smtClean="0"/>
                        <a:t>The snow was a white blanket over the town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8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Poetry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6716"/>
              </p:ext>
            </p:extLst>
          </p:nvPr>
        </p:nvGraphicFramePr>
        <p:xfrm>
          <a:off x="360607" y="2393920"/>
          <a:ext cx="11629624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27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One of three MAJOR types</a:t>
                      </a:r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 of literature which makes use of highly concise, musical, and emotionally charged language 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Lyric poetry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Narrative poetry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Concrete poetry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Personification 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36504"/>
              </p:ext>
            </p:extLst>
          </p:nvPr>
        </p:nvGraphicFramePr>
        <p:xfrm>
          <a:off x="360607" y="2393920"/>
          <a:ext cx="11629624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27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Gives human qualities to something nonhuman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 smtClean="0"/>
                        <a:t>The ocean crashed angrily during</a:t>
                      </a:r>
                      <a:r>
                        <a:rPr lang="en-US" sz="3600" baseline="0" dirty="0" smtClean="0"/>
                        <a:t> the storm. 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4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Personification 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58898"/>
              </p:ext>
            </p:extLst>
          </p:nvPr>
        </p:nvGraphicFramePr>
        <p:xfrm>
          <a:off x="360607" y="2393920"/>
          <a:ext cx="11629624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27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Gives human qualities to something NON-human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The ocean crashed angrily during</a:t>
                      </a:r>
                      <a:r>
                        <a:rPr lang="en-US" sz="3600" baseline="0" dirty="0" smtClean="0"/>
                        <a:t> the storm. 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Simile  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054578"/>
              </p:ext>
            </p:extLst>
          </p:nvPr>
        </p:nvGraphicFramePr>
        <p:xfrm>
          <a:off x="360607" y="2393920"/>
          <a:ext cx="11629624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27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Use</a:t>
                      </a:r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 the words “like” or “as” to compare two unlike things and show similarities between the two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She is as slow as a turtle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The room is</a:t>
                      </a:r>
                      <a:r>
                        <a:rPr lang="en-US" sz="3600" baseline="0" dirty="0" smtClean="0"/>
                        <a:t> as cold as ice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Mood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675205"/>
              </p:ext>
            </p:extLst>
          </p:nvPr>
        </p:nvGraphicFramePr>
        <p:xfrm>
          <a:off x="360607" y="2393920"/>
          <a:ext cx="11629624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276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Feeling created in the reader by a literary work or passage 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Silly/nonsense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Dark/dreary 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5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4261" y="521870"/>
            <a:ext cx="5127159" cy="624352"/>
          </a:xfrm>
        </p:spPr>
        <p:txBody>
          <a:bodyPr/>
          <a:lstStyle/>
          <a:p>
            <a:r>
              <a:rPr lang="en-US" sz="7200" dirty="0" smtClean="0"/>
              <a:t>Poetry Unit 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00" y="206062"/>
            <a:ext cx="5173730" cy="665193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83432414"/>
              </p:ext>
            </p:extLst>
          </p:nvPr>
        </p:nvGraphicFramePr>
        <p:xfrm>
          <a:off x="692597" y="20606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04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Alliteration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16847"/>
              </p:ext>
            </p:extLst>
          </p:nvPr>
        </p:nvGraphicFramePr>
        <p:xfrm>
          <a:off x="360607" y="2393920"/>
          <a:ext cx="11603866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01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  <a:cs typeface="Aharoni" panose="02010803020104030203" pitchFamily="2" charset="-79"/>
                        </a:rPr>
                        <a:t>Repetition of consonant sounds in the beginning of words</a:t>
                      </a:r>
                      <a:endParaRPr lang="en-US" sz="32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Lovely</a:t>
                      </a:r>
                      <a:r>
                        <a:rPr lang="en-US" sz="3200" baseline="0" dirty="0" smtClean="0"/>
                        <a:t> lonely light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 smtClean="0"/>
                        <a:t>Wintery white wonderland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Rhyme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6951"/>
              </p:ext>
            </p:extLst>
          </p:nvPr>
        </p:nvGraphicFramePr>
        <p:xfrm>
          <a:off x="360607" y="2393920"/>
          <a:ext cx="11603866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01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Repetition</a:t>
                      </a:r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 of sounds at the END of lines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Pool,</a:t>
                      </a:r>
                      <a:r>
                        <a:rPr lang="en-US" sz="3600" baseline="0" dirty="0" smtClean="0"/>
                        <a:t> rule, fool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baseline="0" dirty="0" smtClean="0"/>
                        <a:t>Fun, sun, pun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15" y="2393920"/>
            <a:ext cx="49339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Rhythm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21400"/>
              </p:ext>
            </p:extLst>
          </p:nvPr>
        </p:nvGraphicFramePr>
        <p:xfrm>
          <a:off x="360607" y="2393920"/>
          <a:ext cx="11603866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01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The beat</a:t>
                      </a:r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 created by the pattern of stressed and unstressed syllables 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The cat sat on the mat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5" y="3581131"/>
            <a:ext cx="2532845" cy="327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8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Meter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61892"/>
              </p:ext>
            </p:extLst>
          </p:nvPr>
        </p:nvGraphicFramePr>
        <p:xfrm>
          <a:off x="360607" y="2393920"/>
          <a:ext cx="11603866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01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Regular</a:t>
                      </a:r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 rhythm/ rhythmical pattern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/>
                        <a:t>My father was the first</a:t>
                      </a:r>
                      <a:r>
                        <a:rPr lang="en-US" sz="2800" baseline="0" dirty="0" smtClean="0"/>
                        <a:t> to hear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baseline="0" dirty="0" smtClean="0"/>
                        <a:t>He sang loud with lots of cheer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5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Onomatopoeia 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66012"/>
              </p:ext>
            </p:extLst>
          </p:nvPr>
        </p:nvGraphicFramePr>
        <p:xfrm>
          <a:off x="360607" y="2393920"/>
          <a:ext cx="11603866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01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The use of words that imitate sound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Crash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Bang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Hiss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Splat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 smtClean="0"/>
                        <a:t>Boom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70" y="3799268"/>
            <a:ext cx="2848130" cy="2696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7188" y="4726546"/>
            <a:ext cx="126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SPLAT!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6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71998" cy="970450"/>
          </a:xfrm>
        </p:spPr>
        <p:txBody>
          <a:bodyPr/>
          <a:lstStyle/>
          <a:p>
            <a:r>
              <a:rPr lang="en-US" sz="5400" dirty="0" smtClean="0"/>
              <a:t>Free Verse</a:t>
            </a:r>
            <a:endParaRPr lang="en-US" sz="5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45584"/>
              </p:ext>
            </p:extLst>
          </p:nvPr>
        </p:nvGraphicFramePr>
        <p:xfrm>
          <a:off x="360607" y="2393920"/>
          <a:ext cx="11603866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1933"/>
                <a:gridCol w="58019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  <a:cs typeface="Aharoni" panose="02010803020104030203" pitchFamily="2" charset="-79"/>
                        </a:rPr>
                        <a:t>Definition</a:t>
                      </a:r>
                      <a:endParaRPr lang="en-US" sz="24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  <a:cs typeface="Aharoni" panose="02010803020104030203" pitchFamily="2" charset="-79"/>
                        </a:rPr>
                        <a:t>Poetry not written in a regular,</a:t>
                      </a:r>
                      <a:r>
                        <a:rPr lang="en-US" sz="3600" baseline="0" dirty="0" smtClean="0">
                          <a:latin typeface="+mn-lt"/>
                          <a:cs typeface="Aharoni" panose="02010803020104030203" pitchFamily="2" charset="-79"/>
                        </a:rPr>
                        <a:t> rhythmical pattern, but instead written in ANY length of lines and/or stresses</a:t>
                      </a:r>
                      <a:endParaRPr lang="en-US" sz="3600" dirty="0"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 smtClean="0"/>
                        <a:t>I am a lion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dirty="0" smtClean="0"/>
                        <a:t>Hear</a:t>
                      </a:r>
                      <a:r>
                        <a:rPr lang="en-US" sz="3600" baseline="0" dirty="0" smtClean="0"/>
                        <a:t> me roar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600" baseline="0" dirty="0" smtClean="0"/>
                        <a:t>I can conquer the land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7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21" y="1849252"/>
            <a:ext cx="7992683" cy="500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77285" y="244699"/>
            <a:ext cx="830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FIGURATIVE LANGUAGE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5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iRespondQuestionMaste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iRespondGraphMaster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594</TotalTime>
  <Words>394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Century Gothic</vt:lpstr>
      <vt:lpstr>Wingdings 2</vt:lpstr>
      <vt:lpstr>Quotable</vt:lpstr>
      <vt:lpstr>iRespondQuestionMaster</vt:lpstr>
      <vt:lpstr>iRespondGraphMaster</vt:lpstr>
      <vt:lpstr>PowerPoint Presentation</vt:lpstr>
      <vt:lpstr>Poetry Unit </vt:lpstr>
      <vt:lpstr>Alliteration</vt:lpstr>
      <vt:lpstr>Rhyme</vt:lpstr>
      <vt:lpstr>Rhythm </vt:lpstr>
      <vt:lpstr>Meter</vt:lpstr>
      <vt:lpstr>Onomatopoeia </vt:lpstr>
      <vt:lpstr>Free Verse</vt:lpstr>
      <vt:lpstr>PowerPoint Presentation</vt:lpstr>
      <vt:lpstr>Allusion</vt:lpstr>
      <vt:lpstr>Analogy </vt:lpstr>
      <vt:lpstr>Hyperbole  </vt:lpstr>
      <vt:lpstr>Metaphor </vt:lpstr>
      <vt:lpstr>Poetry </vt:lpstr>
      <vt:lpstr>Personification  </vt:lpstr>
      <vt:lpstr>Personification  </vt:lpstr>
      <vt:lpstr>Simile   </vt:lpstr>
      <vt:lpstr>Mood </vt:lpstr>
    </vt:vector>
  </TitlesOfParts>
  <Company>Santa Rosa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Unit</dc:title>
  <dc:creator>Ware, Sidney M.</dc:creator>
  <cp:lastModifiedBy>Ware, Sidney M.</cp:lastModifiedBy>
  <cp:revision>18</cp:revision>
  <dcterms:created xsi:type="dcterms:W3CDTF">2016-02-16T20:42:25Z</dcterms:created>
  <dcterms:modified xsi:type="dcterms:W3CDTF">2017-11-27T14:38:47Z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