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81" r:id="rId7"/>
    <p:sldId id="259" r:id="rId8"/>
    <p:sldId id="260" r:id="rId9"/>
    <p:sldId id="261" r:id="rId10"/>
    <p:sldId id="262" r:id="rId11"/>
    <p:sldId id="263" r:id="rId12"/>
    <p:sldId id="267" r:id="rId13"/>
    <p:sldId id="268" r:id="rId14"/>
    <p:sldId id="269" r:id="rId15"/>
    <p:sldId id="277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787"/>
    <p:restoredTop sz="90860" autoAdjust="0"/>
  </p:normalViewPr>
  <p:slideViewPr>
    <p:cSldViewPr>
      <p:cViewPr varScale="1">
        <p:scale>
          <a:sx n="68" d="100"/>
          <a:sy n="68" d="100"/>
        </p:scale>
        <p:origin x="8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2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16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35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1429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94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56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58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086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70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054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2248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196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0574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46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23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16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87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8106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05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42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19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78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040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054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3748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1446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0574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12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1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estionShape"/>
          <p:cNvSpPr/>
          <p:nvPr userDrawn="1"/>
        </p:nvSpPr>
        <p:spPr>
          <a:xfrm>
            <a:off x="508000" y="825500"/>
            <a:ext cx="8382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eaLnBrk="1" hangingPunct="1"/>
            <a:r>
              <a:rPr lang="en-US" sz="300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30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889000" y="2540000"/>
            <a:ext cx="8001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l" eaLnBrk="1" hangingPunct="1">
              <a:spcBef>
                <a:spcPct val="20000"/>
              </a:spcBef>
              <a:buFontTx/>
              <a:buNone/>
            </a:pPr>
            <a:r>
              <a:rPr lang="en-US" sz="2200" smtClean="0">
                <a:solidFill>
                  <a:schemeClr val="bg1"/>
                </a:solidFill>
              </a:rPr>
              <a:t>A.) Response A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4" name="BShape"/>
          <p:cNvSpPr/>
          <p:nvPr userDrawn="1"/>
        </p:nvSpPr>
        <p:spPr>
          <a:xfrm>
            <a:off x="889000" y="3302000"/>
            <a:ext cx="8001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l" eaLnBrk="1" hangingPunct="1">
              <a:spcBef>
                <a:spcPct val="20000"/>
              </a:spcBef>
              <a:buFontTx/>
              <a:buNone/>
            </a:pPr>
            <a:r>
              <a:rPr lang="en-US" sz="2200" smtClean="0">
                <a:solidFill>
                  <a:schemeClr val="bg1"/>
                </a:solidFill>
              </a:rPr>
              <a:t>B.) Response B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5" name="CShape"/>
          <p:cNvSpPr/>
          <p:nvPr userDrawn="1"/>
        </p:nvSpPr>
        <p:spPr>
          <a:xfrm>
            <a:off x="889000" y="4064000"/>
            <a:ext cx="8001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l" eaLnBrk="1" hangingPunct="1">
              <a:spcBef>
                <a:spcPct val="20000"/>
              </a:spcBef>
              <a:buFontTx/>
              <a:buNone/>
            </a:pPr>
            <a:r>
              <a:rPr lang="en-US" sz="2200" smtClean="0">
                <a:solidFill>
                  <a:schemeClr val="bg1"/>
                </a:solidFill>
              </a:rPr>
              <a:t>C.) Response C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6" name="DShape"/>
          <p:cNvSpPr/>
          <p:nvPr userDrawn="1"/>
        </p:nvSpPr>
        <p:spPr>
          <a:xfrm>
            <a:off x="889000" y="4826000"/>
            <a:ext cx="8001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l" eaLnBrk="1" hangingPunct="1">
              <a:spcBef>
                <a:spcPct val="20000"/>
              </a:spcBef>
              <a:buFontTx/>
              <a:buNone/>
            </a:pPr>
            <a:r>
              <a:rPr lang="en-US" sz="2200" smtClean="0">
                <a:solidFill>
                  <a:schemeClr val="bg1"/>
                </a:solidFill>
              </a:rPr>
              <a:t>D.) Response D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7" name="EShape"/>
          <p:cNvSpPr/>
          <p:nvPr userDrawn="1"/>
        </p:nvSpPr>
        <p:spPr>
          <a:xfrm>
            <a:off x="889000" y="5588000"/>
            <a:ext cx="8001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l" eaLnBrk="1" hangingPunct="1">
              <a:spcBef>
                <a:spcPct val="20000"/>
              </a:spcBef>
              <a:buFontTx/>
              <a:buNone/>
            </a:pPr>
            <a:r>
              <a:rPr lang="en-US" sz="2200" smtClean="0">
                <a:solidFill>
                  <a:schemeClr val="bg1"/>
                </a:solidFill>
              </a:rPr>
              <a:t>E.) Response E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8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2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1024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6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9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2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1025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8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3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5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7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184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verydaylife.globalpost.com/reading-strategies-4th-grade-students-high-achievers-17070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beverlygray.blogspot.com/2013/03/off-to-see-wizard.html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demg.com/enchanted-forest-hd-cool-7-hd-wallpaper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entfurther.com/discipline-values/chores/talking-about-responsibility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olkcountyanimalhospital.com/services/puppy-wellness-plan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panda.com/categories/male-english-teacher-clipart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utearoo.com/tag/kitten/page/36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eadingladiesoflegacy.org/?page_id=79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0CAYQjB0&amp;url=http://commons.wikimedia.org/wiki/File:Flag_Map_of_the_United_States_(1912_-_1959).png&amp;ei=tIFCVZ3KBsmzoQTYnYHwDA&amp;psig=AFQjCNG2R4OFjLpX1Y_-5M280ygp5V38sg&amp;ust=1430508334666529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0"/>
            <a:ext cx="8991600" cy="1143000"/>
          </a:xfrm>
        </p:spPr>
        <p:txBody>
          <a:bodyPr/>
          <a:lstStyle/>
          <a:p>
            <a:pPr algn="l"/>
            <a:r>
              <a:rPr lang="en-US" sz="6600" b="1" smtClean="0"/>
              <a:t> There, They’re, Their</a:t>
            </a:r>
            <a:endParaRPr lang="en-US" sz="6600" b="1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48000"/>
            <a:ext cx="8305800" cy="2514600"/>
          </a:xfrm>
        </p:spPr>
        <p:txBody>
          <a:bodyPr/>
          <a:lstStyle/>
          <a:p>
            <a:r>
              <a:rPr lang="en-US" smtClean="0"/>
              <a:t>These three homophones sound the same but have different spellings and meanings!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096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accent3"/>
                </a:solidFill>
                <a:latin typeface="+mn-lt"/>
              </a:rPr>
              <a:t>   ____________ fourth grade</a:t>
            </a:r>
          </a:p>
          <a:p>
            <a:endParaRPr lang="en-US" sz="4000" b="1" smtClean="0">
              <a:solidFill>
                <a:schemeClr val="accent3"/>
              </a:solidFill>
              <a:latin typeface="+mn-lt"/>
            </a:endParaRPr>
          </a:p>
          <a:p>
            <a:r>
              <a:rPr lang="en-US" sz="4000" b="1" smtClean="0">
                <a:solidFill>
                  <a:schemeClr val="accent3"/>
                </a:solidFill>
                <a:latin typeface="+mn-lt"/>
              </a:rPr>
              <a:t> students.</a:t>
            </a:r>
            <a:endParaRPr lang="en-US" sz="4000" b="1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6" name="Picture 5" descr="Stud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514600"/>
            <a:ext cx="5105400" cy="33865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6200" y="6019800"/>
            <a:ext cx="3151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Image: </a:t>
            </a:r>
            <a:r>
              <a:rPr lang="en-US" sz="1600" smtClean="0">
                <a:hlinkClick r:id="rId3"/>
              </a:rPr>
              <a:t>everydaylife.globalpost.com</a:t>
            </a:r>
            <a:endParaRPr lang="en-US" sz="160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09600"/>
            <a:ext cx="777240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accent3"/>
                </a:solidFill>
                <a:latin typeface="+mn-lt"/>
              </a:rPr>
              <a:t>The wicked witch lives   ____________.</a:t>
            </a:r>
            <a:endParaRPr lang="en-US" sz="4000" b="1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6019800"/>
            <a:ext cx="2942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Image: </a:t>
            </a:r>
            <a:r>
              <a:rPr lang="en-US" sz="1600" smtClean="0">
                <a:hlinkClick r:id="rId2"/>
              </a:rPr>
              <a:t>beverlygray.blogspot.com</a:t>
            </a:r>
            <a:endParaRPr lang="en-US" sz="1600"/>
          </a:p>
        </p:txBody>
      </p:sp>
      <p:pic>
        <p:nvPicPr>
          <p:cNvPr id="8" name="Picture 7" descr="Witch 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752600"/>
            <a:ext cx="3352800" cy="4064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09601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accent3"/>
                </a:solidFill>
                <a:latin typeface="+mn-lt"/>
              </a:rPr>
              <a:t>_____________ are many trees in this enchanted forest.</a:t>
            </a:r>
            <a:endParaRPr lang="en-US" sz="4000" b="1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9" name="Picture 8" descr="Enchanted For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905000"/>
            <a:ext cx="4572000" cy="38130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1200" y="57912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Image: </a:t>
            </a:r>
            <a:r>
              <a:rPr lang="en-US" smtClean="0">
                <a:hlinkClick r:id="rId3"/>
              </a:rPr>
              <a:t>hdemg.com</a:t>
            </a:r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accent3"/>
                </a:solidFill>
                <a:latin typeface="+mn-lt"/>
              </a:rPr>
              <a:t>__________ mother told them to do __________ chores.</a:t>
            </a:r>
            <a:endParaRPr lang="en-US" sz="4000" b="1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5" name="Picture 4" descr="Cho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209800"/>
            <a:ext cx="6102459" cy="37899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0" y="6096000"/>
            <a:ext cx="2758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Image: </a:t>
            </a:r>
            <a:r>
              <a:rPr lang="en-US" sz="1600" smtClean="0">
                <a:hlinkClick r:id="rId3"/>
              </a:rPr>
              <a:t>www.parentfurther.com</a:t>
            </a:r>
            <a:endParaRPr lang="en-US" sz="160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accent3"/>
                </a:solidFill>
                <a:latin typeface="+mn-lt"/>
              </a:rPr>
              <a:t>__________ just a few weeks old.</a:t>
            </a:r>
            <a:endParaRPr lang="en-US" sz="4000" b="1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3" name="Picture 2" descr="Pupp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981200"/>
            <a:ext cx="5913120" cy="3695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5943600"/>
            <a:ext cx="3352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Image: </a:t>
            </a:r>
            <a:r>
              <a:rPr lang="en-US" sz="1600" smtClean="0">
                <a:hlinkClick r:id="rId3"/>
              </a:rPr>
              <a:t>polkcountyanimalhospital.com</a:t>
            </a:r>
            <a:endParaRPr lang="en-US" sz="160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accent3"/>
                </a:solidFill>
                <a:latin typeface="+mn-lt"/>
              </a:rPr>
              <a:t>__________ teacher is very smart.</a:t>
            </a:r>
            <a:endParaRPr lang="en-US" sz="4000" b="1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5" name="Picture 4" descr="Teac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752600"/>
            <a:ext cx="3581400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5943600"/>
            <a:ext cx="2712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Image: </a:t>
            </a:r>
            <a:r>
              <a:rPr lang="en-US" sz="1600" smtClean="0">
                <a:hlinkClick r:id="rId3"/>
              </a:rPr>
              <a:t>www.clipartpanda.com</a:t>
            </a:r>
            <a:endParaRPr lang="en-US" sz="160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162800" cy="1447800"/>
          </a:xfrm>
        </p:spPr>
        <p:txBody>
          <a:bodyPr/>
          <a:lstStyle/>
          <a:p>
            <a:r>
              <a:rPr lang="en-US" sz="5500" b="1" smtClean="0">
                <a:solidFill>
                  <a:srgbClr val="FFFF00"/>
                </a:solidFill>
              </a:rPr>
              <a:t>There</a:t>
            </a:r>
            <a:endParaRPr lang="en-US" sz="5500" b="1">
              <a:solidFill>
                <a:srgbClr val="FFFF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500" smtClean="0"/>
              <a:t>This word indicates a place.</a:t>
            </a:r>
          </a:p>
          <a:p>
            <a:pPr>
              <a:buNone/>
            </a:pPr>
            <a:r>
              <a:rPr lang="en-US" b="1" smtClean="0"/>
              <a:t>EXAMPLE</a:t>
            </a:r>
            <a:r>
              <a:rPr lang="en-US" smtClean="0"/>
              <a:t>: Look over </a:t>
            </a:r>
            <a:r>
              <a:rPr lang="en-US" b="1" smtClean="0">
                <a:solidFill>
                  <a:srgbClr val="FFFF00"/>
                </a:solidFill>
              </a:rPr>
              <a:t>there</a:t>
            </a:r>
            <a:r>
              <a:rPr lang="en-US" smtClean="0"/>
              <a:t>!</a:t>
            </a:r>
          </a:p>
          <a:p>
            <a:pPr>
              <a:buNone/>
            </a:pPr>
            <a:r>
              <a:rPr lang="en-US" b="1" smtClean="0"/>
              <a:t>EXAMPLE</a:t>
            </a:r>
            <a:r>
              <a:rPr lang="en-US" smtClean="0"/>
              <a:t>: Ms. Blankeship, the PE teacher, told us to run from here to </a:t>
            </a:r>
            <a:r>
              <a:rPr lang="en-US" b="1" smtClean="0">
                <a:solidFill>
                  <a:srgbClr val="FFFF00"/>
                </a:solidFill>
              </a:rPr>
              <a:t>there</a:t>
            </a:r>
            <a:r>
              <a:rPr lang="en-US" smtClean="0"/>
              <a:t>.</a:t>
            </a:r>
          </a:p>
          <a:p>
            <a:pPr>
              <a:buNone/>
            </a:pPr>
            <a:r>
              <a:rPr lang="en-US" b="1" smtClean="0"/>
              <a:t>EXAMPLE</a:t>
            </a:r>
            <a:r>
              <a:rPr lang="en-US" smtClean="0"/>
              <a:t>: Please write your name on the line right </a:t>
            </a:r>
            <a:r>
              <a:rPr lang="en-US" b="1" smtClean="0">
                <a:solidFill>
                  <a:srgbClr val="FFFF00"/>
                </a:solidFill>
              </a:rPr>
              <a:t>there</a:t>
            </a:r>
            <a:r>
              <a:rPr lang="en-US" smtClean="0"/>
              <a:t>.</a:t>
            </a:r>
          </a:p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162800" cy="1447800"/>
          </a:xfrm>
        </p:spPr>
        <p:txBody>
          <a:bodyPr/>
          <a:lstStyle/>
          <a:p>
            <a:r>
              <a:rPr lang="en-US" sz="5500" b="1" smtClean="0">
                <a:solidFill>
                  <a:srgbClr val="FFFF00"/>
                </a:solidFill>
              </a:rPr>
              <a:t>There</a:t>
            </a:r>
            <a:endParaRPr lang="en-US" sz="5500" b="1">
              <a:solidFill>
                <a:srgbClr val="FFFF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924800" cy="4114800"/>
          </a:xfrm>
        </p:spPr>
        <p:txBody>
          <a:bodyPr/>
          <a:lstStyle/>
          <a:p>
            <a:pPr algn="ctr">
              <a:buNone/>
            </a:pPr>
            <a:r>
              <a:rPr lang="en-US" sz="4500" b="1" smtClean="0"/>
              <a:t>This word also indicates the existence of something.</a:t>
            </a:r>
          </a:p>
          <a:p>
            <a:pPr>
              <a:buNone/>
            </a:pPr>
            <a:r>
              <a:rPr lang="en-US" b="1" smtClean="0"/>
              <a:t>EXAMPLE:</a:t>
            </a:r>
            <a:r>
              <a:rPr lang="en-US" b="1" smtClean="0">
                <a:solidFill>
                  <a:srgbClr val="FFFF00"/>
                </a:solidFill>
              </a:rPr>
              <a:t>There</a:t>
            </a:r>
            <a:r>
              <a:rPr lang="en-US" b="1" smtClean="0"/>
              <a:t> is time left in the game.</a:t>
            </a:r>
          </a:p>
          <a:p>
            <a:pPr>
              <a:buNone/>
            </a:pPr>
            <a:r>
              <a:rPr lang="en-US" b="1" smtClean="0"/>
              <a:t>EXAMPLE: </a:t>
            </a:r>
            <a:r>
              <a:rPr lang="en-US" b="1" smtClean="0">
                <a:solidFill>
                  <a:srgbClr val="FFFF00"/>
                </a:solidFill>
              </a:rPr>
              <a:t>There</a:t>
            </a:r>
            <a:r>
              <a:rPr lang="en-US" b="1" smtClean="0"/>
              <a:t> are six puppies.</a:t>
            </a:r>
          </a:p>
          <a:p>
            <a:pPr>
              <a:buNone/>
            </a:pPr>
            <a:r>
              <a:rPr lang="en-US" b="1" smtClean="0"/>
              <a:t>EXAMPLE: </a:t>
            </a:r>
            <a:r>
              <a:rPr lang="en-US" b="1" smtClean="0">
                <a:solidFill>
                  <a:srgbClr val="FFFF00"/>
                </a:solidFill>
              </a:rPr>
              <a:t>There</a:t>
            </a:r>
            <a:r>
              <a:rPr lang="en-US" b="1" smtClean="0"/>
              <a:t> is a girl named Jasmine in my class.</a:t>
            </a:r>
          </a:p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57200"/>
            <a:ext cx="6400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solidFill>
                  <a:srgbClr val="FFFF00"/>
                </a:solidFill>
                <a:latin typeface="+mj-lt"/>
              </a:rPr>
              <a:t>There</a:t>
            </a:r>
            <a:endParaRPr lang="en-US" sz="55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2192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accent3"/>
                </a:solidFill>
                <a:latin typeface="+mn-lt"/>
              </a:rPr>
              <a:t>The kitten loves to sleep </a:t>
            </a:r>
            <a:r>
              <a:rPr lang="en-US" sz="4000" b="1" smtClean="0">
                <a:solidFill>
                  <a:srgbClr val="FFFF00"/>
                </a:solidFill>
                <a:latin typeface="+mn-lt"/>
              </a:rPr>
              <a:t>there</a:t>
            </a:r>
            <a:r>
              <a:rPr lang="en-US" sz="4000" b="1" smtClean="0">
                <a:solidFill>
                  <a:schemeClr val="accent3"/>
                </a:solidFill>
                <a:latin typeface="+mn-lt"/>
              </a:rPr>
              <a:t>.</a:t>
            </a:r>
          </a:p>
          <a:p>
            <a:r>
              <a:rPr lang="en-US" sz="4000" b="1" smtClean="0">
                <a:solidFill>
                  <a:srgbClr val="FFFF00"/>
                </a:solidFill>
                <a:latin typeface="+mn-lt"/>
              </a:rPr>
              <a:t>There</a:t>
            </a:r>
            <a:r>
              <a:rPr lang="en-US" sz="4000" b="1" smtClean="0">
                <a:solidFill>
                  <a:schemeClr val="accent3"/>
                </a:solidFill>
                <a:latin typeface="+mn-lt"/>
              </a:rPr>
              <a:t> is nothing cuter than a      baby animal.</a:t>
            </a:r>
            <a:endParaRPr lang="en-US" sz="4000" b="1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6" name="Picture 5" descr="Kitten Asle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505200"/>
            <a:ext cx="5104991" cy="25849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0" y="5943600"/>
            <a:ext cx="1922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Image: </a:t>
            </a:r>
            <a:r>
              <a:rPr lang="en-US" sz="1600" smtClean="0">
                <a:hlinkClick r:id="rId3"/>
              </a:rPr>
              <a:t>cutearoo.com</a:t>
            </a:r>
            <a:endParaRPr lang="en-US" sz="160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162800" cy="1447800"/>
          </a:xfrm>
        </p:spPr>
        <p:txBody>
          <a:bodyPr/>
          <a:lstStyle/>
          <a:p>
            <a:r>
              <a:rPr lang="en-US" sz="5500" b="1" smtClean="0">
                <a:solidFill>
                  <a:srgbClr val="FFFF00"/>
                </a:solidFill>
              </a:rPr>
              <a:t>They’re</a:t>
            </a:r>
            <a:endParaRPr lang="en-US" sz="5500" b="1">
              <a:solidFill>
                <a:srgbClr val="FFFF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500" smtClean="0"/>
              <a:t>This word is a contraction that means “they are”.</a:t>
            </a:r>
          </a:p>
          <a:p>
            <a:pPr>
              <a:buNone/>
            </a:pPr>
            <a:r>
              <a:rPr lang="en-US" b="1" smtClean="0"/>
              <a:t>EXAMPLE</a:t>
            </a:r>
            <a:r>
              <a:rPr lang="en-US" smtClean="0"/>
              <a:t>: </a:t>
            </a:r>
            <a:r>
              <a:rPr lang="en-US" b="1" smtClean="0">
                <a:solidFill>
                  <a:srgbClr val="FFFF00"/>
                </a:solidFill>
              </a:rPr>
              <a:t>They’re</a:t>
            </a:r>
            <a:r>
              <a:rPr lang="en-US" smtClean="0"/>
              <a:t> best friends.</a:t>
            </a:r>
          </a:p>
          <a:p>
            <a:pPr>
              <a:buNone/>
            </a:pPr>
            <a:r>
              <a:rPr lang="en-US" b="1" smtClean="0"/>
              <a:t>EXAMPLE</a:t>
            </a:r>
            <a:r>
              <a:rPr lang="en-US" smtClean="0"/>
              <a:t>: </a:t>
            </a:r>
            <a:r>
              <a:rPr lang="en-US" b="1" smtClean="0">
                <a:solidFill>
                  <a:srgbClr val="FFFF00"/>
                </a:solidFill>
              </a:rPr>
              <a:t>They’re</a:t>
            </a:r>
            <a:r>
              <a:rPr lang="en-US" smtClean="0"/>
              <a:t> going to the beach.</a:t>
            </a:r>
          </a:p>
          <a:p>
            <a:pPr>
              <a:buNone/>
            </a:pPr>
            <a:r>
              <a:rPr lang="en-US" b="1" smtClean="0"/>
              <a:t>EXAMPLE</a:t>
            </a:r>
            <a:r>
              <a:rPr lang="en-US" smtClean="0"/>
              <a:t>: </a:t>
            </a:r>
            <a:r>
              <a:rPr lang="en-US" b="1" smtClean="0">
                <a:solidFill>
                  <a:srgbClr val="FFFF00"/>
                </a:solidFill>
              </a:rPr>
              <a:t>They’re</a:t>
            </a:r>
            <a:r>
              <a:rPr lang="en-US" smtClean="0"/>
              <a:t> going to get an A.</a:t>
            </a:r>
          </a:p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57200"/>
            <a:ext cx="6400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solidFill>
                  <a:srgbClr val="FFFF00"/>
                </a:solidFill>
                <a:latin typeface="+mj-lt"/>
              </a:rPr>
              <a:t>They’re</a:t>
            </a:r>
            <a:endParaRPr lang="en-US" sz="55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6002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FF00"/>
                </a:solidFill>
                <a:latin typeface="+mn-lt"/>
              </a:rPr>
              <a:t>They’re</a:t>
            </a:r>
            <a:r>
              <a:rPr lang="en-US" sz="4000" b="1" smtClean="0">
                <a:solidFill>
                  <a:schemeClr val="accent3"/>
                </a:solidFill>
                <a:latin typeface="+mn-lt"/>
              </a:rPr>
              <a:t> going to be scientists when they grow up.</a:t>
            </a:r>
            <a:endParaRPr lang="en-US" sz="4000" b="1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6" name="Picture 5" descr="STEMGir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971800"/>
            <a:ext cx="4648200" cy="309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0" y="6096000"/>
            <a:ext cx="2911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Image: </a:t>
            </a:r>
            <a:r>
              <a:rPr lang="en-US" sz="1600" smtClean="0">
                <a:hlinkClick r:id="rId3"/>
              </a:rPr>
              <a:t>leadingladiesoflegacy.org</a:t>
            </a:r>
            <a:endParaRPr lang="en-US" sz="160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162800" cy="1447800"/>
          </a:xfrm>
        </p:spPr>
        <p:txBody>
          <a:bodyPr/>
          <a:lstStyle/>
          <a:p>
            <a:r>
              <a:rPr lang="en-US" sz="5500" b="1" smtClean="0">
                <a:solidFill>
                  <a:srgbClr val="FFFF00"/>
                </a:solidFill>
              </a:rPr>
              <a:t>Their</a:t>
            </a:r>
            <a:endParaRPr lang="en-US" sz="5500" b="1">
              <a:solidFill>
                <a:srgbClr val="FFFF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4200" smtClean="0"/>
              <a:t>This word indicates ownership. </a:t>
            </a:r>
          </a:p>
          <a:p>
            <a:pPr>
              <a:buNone/>
            </a:pPr>
            <a:endParaRPr lang="en-US" sz="2500" smtClean="0"/>
          </a:p>
          <a:p>
            <a:pPr>
              <a:buNone/>
            </a:pPr>
            <a:r>
              <a:rPr lang="en-US" b="1" smtClean="0"/>
              <a:t>EXAMPLE</a:t>
            </a:r>
            <a:r>
              <a:rPr lang="en-US" smtClean="0"/>
              <a:t>: </a:t>
            </a:r>
            <a:r>
              <a:rPr lang="en-US" b="1" smtClean="0">
                <a:solidFill>
                  <a:srgbClr val="FFFF00"/>
                </a:solidFill>
              </a:rPr>
              <a:t>Their </a:t>
            </a:r>
            <a:r>
              <a:rPr lang="en-US" b="1" smtClean="0"/>
              <a:t>teacher is Mr. Siraj</a:t>
            </a:r>
            <a:r>
              <a:rPr lang="en-US" smtClean="0"/>
              <a:t>.</a:t>
            </a:r>
          </a:p>
          <a:p>
            <a:pPr>
              <a:buNone/>
            </a:pPr>
            <a:r>
              <a:rPr lang="en-US" b="1" smtClean="0"/>
              <a:t>EXAMPLE</a:t>
            </a:r>
            <a:r>
              <a:rPr lang="en-US" smtClean="0"/>
              <a:t>: </a:t>
            </a:r>
            <a:r>
              <a:rPr lang="en-US" b="1" smtClean="0">
                <a:solidFill>
                  <a:srgbClr val="FFFF00"/>
                </a:solidFill>
              </a:rPr>
              <a:t>Their </a:t>
            </a:r>
            <a:r>
              <a:rPr lang="en-US" b="1" smtClean="0"/>
              <a:t>dog is a Chihuahua.</a:t>
            </a:r>
            <a:endParaRPr lang="en-US" smtClean="0"/>
          </a:p>
          <a:p>
            <a:pPr>
              <a:buNone/>
            </a:pPr>
            <a:r>
              <a:rPr lang="en-US" b="1" smtClean="0"/>
              <a:t>EXAMPLE</a:t>
            </a:r>
            <a:r>
              <a:rPr lang="en-US" smtClean="0"/>
              <a:t>: </a:t>
            </a:r>
            <a:r>
              <a:rPr lang="en-US" b="1" smtClean="0">
                <a:solidFill>
                  <a:srgbClr val="FFFF00"/>
                </a:solidFill>
              </a:rPr>
              <a:t>Their</a:t>
            </a:r>
            <a:r>
              <a:rPr lang="en-US" smtClean="0"/>
              <a:t> favorite sport is soccer.</a:t>
            </a:r>
          </a:p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57200"/>
            <a:ext cx="6400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mtClean="0">
                <a:solidFill>
                  <a:srgbClr val="FFFF00"/>
                </a:solidFill>
                <a:latin typeface="+mj-lt"/>
              </a:rPr>
              <a:t>Their</a:t>
            </a:r>
            <a:endParaRPr lang="en-US" sz="55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smtClean="0">
                <a:solidFill>
                  <a:srgbClr val="FFFF00"/>
                </a:solidFill>
                <a:latin typeface="+mn-lt"/>
              </a:rPr>
              <a:t>Their</a:t>
            </a:r>
            <a:r>
              <a:rPr lang="en-US" sz="3800" b="1" smtClean="0">
                <a:solidFill>
                  <a:schemeClr val="accent3"/>
                </a:solidFill>
                <a:latin typeface="+mn-lt"/>
              </a:rPr>
              <a:t> country is the United States. </a:t>
            </a:r>
            <a:endParaRPr lang="en-US" sz="3800" b="1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5" name="Picture 4" descr="Flag_Map_of_the_United_States_(1912_-_1959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514600"/>
            <a:ext cx="5486400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5943600"/>
            <a:ext cx="2849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Image: </a:t>
            </a:r>
            <a:r>
              <a:rPr lang="en-US" sz="1600" smtClean="0">
                <a:hlinkClick r:id="rId3"/>
              </a:rPr>
              <a:t>commons.wikimedia.org</a:t>
            </a:r>
            <a:endParaRPr lang="en-US" sz="160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733800"/>
            <a:ext cx="3124200" cy="23431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990600"/>
            <a:ext cx="7772400" cy="1500187"/>
          </a:xfrm>
        </p:spPr>
        <p:txBody>
          <a:bodyPr/>
          <a:lstStyle/>
          <a:p>
            <a:r>
              <a:rPr lang="en-US" sz="5500" smtClean="0">
                <a:solidFill>
                  <a:srgbClr val="FFFF00"/>
                </a:solidFill>
                <a:latin typeface="Snap ITC" pitchFamily="82" charset="0"/>
              </a:rPr>
              <a:t>Let’s play!</a:t>
            </a:r>
            <a:endParaRPr lang="en-US" sz="5500">
              <a:solidFill>
                <a:srgbClr val="FFFF00"/>
              </a:solidFill>
              <a:latin typeface="Snap ITC" pitchFamily="82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 Themed Powerpoint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Mead Bold"/>
        <a:ea typeface=""/>
        <a:cs typeface=""/>
      </a:majorFont>
      <a:minorFont>
        <a:latin typeface="Mea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Mead Bold"/>
        <a:ea typeface=""/>
        <a:cs typeface=""/>
      </a:majorFont>
      <a:minorFont>
        <a:latin typeface="Mea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Mead Bold"/>
        <a:ea typeface=""/>
        <a:cs typeface=""/>
      </a:majorFont>
      <a:minorFont>
        <a:latin typeface="Mea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90874C-63AE-4E35-B2A1-BFA9302105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 Themed Powerpoint</Template>
  <TotalTime>275</TotalTime>
  <Words>275</Words>
  <Application>Microsoft Office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Mead Bold</vt:lpstr>
      <vt:lpstr>Snap ITC</vt:lpstr>
      <vt:lpstr>Times New Roman</vt:lpstr>
      <vt:lpstr>School Themed Powerpoint</vt:lpstr>
      <vt:lpstr>iRespondQuestionMaster</vt:lpstr>
      <vt:lpstr>iRespondGraphMaster</vt:lpstr>
      <vt:lpstr> There, They’re, Their</vt:lpstr>
      <vt:lpstr>There</vt:lpstr>
      <vt:lpstr>There</vt:lpstr>
      <vt:lpstr>PowerPoint Presentation</vt:lpstr>
      <vt:lpstr>They’re</vt:lpstr>
      <vt:lpstr>PowerPoint Presentation</vt:lpstr>
      <vt:lpstr>Their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There, They’re, Their</dc:title>
  <dc:creator>lausd_user</dc:creator>
  <cp:lastModifiedBy>Ware, Sidney M.</cp:lastModifiedBy>
  <cp:revision>11</cp:revision>
  <dcterms:created xsi:type="dcterms:W3CDTF">2015-04-30T16:07:34Z</dcterms:created>
  <dcterms:modified xsi:type="dcterms:W3CDTF">2017-10-03T14:05:12Z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TC103368119990</vt:lpwstr>
  </property>
  <property fmtid="{D5CDD505-2E9C-101B-9397-08002B2CF9AE}" pid="3" name="ShowTimer">
    <vt:bool>true</vt:bool>
  </property>
  <property fmtid="{D5CDD505-2E9C-101B-9397-08002B2CF9AE}" pid="4" name="ShowPercent">
    <vt:bool>true</vt:bool>
  </property>
</Properties>
</file>